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3"/>
    <p:sldId id="258" r:id="rId4"/>
    <p:sldId id="259" r:id="rId5"/>
    <p:sldId id="262" r:id="rId6"/>
    <p:sldId id="349" r:id="rId7"/>
    <p:sldId id="350" r:id="rId8"/>
    <p:sldId id="264" r:id="rId9"/>
    <p:sldId id="260" r:id="rId10"/>
    <p:sldId id="265" r:id="rId11"/>
    <p:sldId id="266" r:id="rId12"/>
    <p:sldId id="267" r:id="rId13"/>
    <p:sldId id="268" r:id="rId14"/>
    <p:sldId id="269" r:id="rId15"/>
    <p:sldId id="271" r:id="rId16"/>
    <p:sldId id="275" r:id="rId17"/>
    <p:sldId id="276" r:id="rId18"/>
    <p:sldId id="272" r:id="rId19"/>
    <p:sldId id="273" r:id="rId20"/>
    <p:sldId id="278" r:id="rId21"/>
    <p:sldId id="279" r:id="rId22"/>
    <p:sldId id="280" r:id="rId23"/>
    <p:sldId id="281" r:id="rId24"/>
    <p:sldId id="282" r:id="rId25"/>
    <p:sldId id="274" r:id="rId26"/>
    <p:sldId id="285" r:id="rId27"/>
    <p:sldId id="286" r:id="rId28"/>
    <p:sldId id="287" r:id="rId29"/>
    <p:sldId id="293" r:id="rId30"/>
    <p:sldId id="294" r:id="rId31"/>
    <p:sldId id="291" r:id="rId32"/>
    <p:sldId id="296" r:id="rId33"/>
    <p:sldId id="297" r:id="rId34"/>
    <p:sldId id="298" r:id="rId35"/>
    <p:sldId id="299" r:id="rId36"/>
    <p:sldId id="300" r:id="rId37"/>
    <p:sldId id="304" r:id="rId38"/>
    <p:sldId id="305" r:id="rId39"/>
    <p:sldId id="301" r:id="rId40"/>
    <p:sldId id="306" r:id="rId41"/>
    <p:sldId id="307" r:id="rId42"/>
    <p:sldId id="302" r:id="rId43"/>
    <p:sldId id="316" r:id="rId44"/>
    <p:sldId id="317" r:id="rId45"/>
    <p:sldId id="303" r:id="rId46"/>
    <p:sldId id="295" r:id="rId47"/>
    <p:sldId id="290" r:id="rId48"/>
    <p:sldId id="292" r:id="rId49"/>
    <p:sldId id="324" r:id="rId50"/>
    <p:sldId id="325" r:id="rId51"/>
    <p:sldId id="326" r:id="rId53"/>
    <p:sldId id="328" r:id="rId54"/>
    <p:sldId id="329" r:id="rId55"/>
    <p:sldId id="330" r:id="rId56"/>
    <p:sldId id="331" r:id="rId57"/>
    <p:sldId id="332" r:id="rId58"/>
    <p:sldId id="333" r:id="rId59"/>
    <p:sldId id="334" r:id="rId60"/>
    <p:sldId id="335" r:id="rId61"/>
    <p:sldId id="336" r:id="rId62"/>
    <p:sldId id="337" r:id="rId63"/>
    <p:sldId id="340" r:id="rId64"/>
    <p:sldId id="338" r:id="rId65"/>
    <p:sldId id="341" r:id="rId66"/>
    <p:sldId id="339" r:id="rId67"/>
    <p:sldId id="342" r:id="rId68"/>
    <p:sldId id="343" r:id="rId69"/>
    <p:sldId id="351" r:id="rId70"/>
    <p:sldId id="352" r:id="rId71"/>
    <p:sldId id="443" r:id="rId72"/>
    <p:sldId id="444" r:id="rId73"/>
    <p:sldId id="445" r:id="rId74"/>
    <p:sldId id="446" r:id="rId75"/>
    <p:sldId id="416" r:id="rId76"/>
    <p:sldId id="417" r:id="rId77"/>
    <p:sldId id="418" r:id="rId78"/>
    <p:sldId id="419" r:id="rId79"/>
    <p:sldId id="420" r:id="rId80"/>
    <p:sldId id="421" r:id="rId81"/>
    <p:sldId id="422" r:id="rId82"/>
    <p:sldId id="423" r:id="rId83"/>
    <p:sldId id="431" r:id="rId84"/>
    <p:sldId id="432" r:id="rId85"/>
    <p:sldId id="424" r:id="rId86"/>
    <p:sldId id="425" r:id="rId87"/>
    <p:sldId id="426" r:id="rId88"/>
    <p:sldId id="427" r:id="rId89"/>
    <p:sldId id="429" r:id="rId90"/>
    <p:sldId id="433" r:id="rId91"/>
    <p:sldId id="434" r:id="rId92"/>
    <p:sldId id="441" r:id="rId93"/>
    <p:sldId id="480" r:id="rId94"/>
    <p:sldId id="481" r:id="rId95"/>
    <p:sldId id="442" r:id="rId96"/>
    <p:sldId id="477" r:id="rId97"/>
    <p:sldId id="478" r:id="rId98"/>
    <p:sldId id="479" r:id="rId99"/>
    <p:sldId id="482" r:id="rId100"/>
    <p:sldId id="476" r:id="rId101"/>
    <p:sldId id="471" r:id="rId102"/>
    <p:sldId id="472" r:id="rId103"/>
    <p:sldId id="473" r:id="rId104"/>
    <p:sldId id="474" r:id="rId105"/>
    <p:sldId id="483" r:id="rId106"/>
    <p:sldId id="484" r:id="rId107"/>
    <p:sldId id="485" r:id="rId108"/>
    <p:sldId id="486" r:id="rId109"/>
    <p:sldId id="488" r:id="rId110"/>
    <p:sldId id="489" r:id="rId111"/>
    <p:sldId id="490" r:id="rId112"/>
    <p:sldId id="491" r:id="rId113"/>
    <p:sldId id="492" r:id="rId114"/>
    <p:sldId id="493" r:id="rId115"/>
    <p:sldId id="494" r:id="rId116"/>
    <p:sldId id="508" r:id="rId117"/>
    <p:sldId id="509" r:id="rId118"/>
    <p:sldId id="510" r:id="rId119"/>
    <p:sldId id="511" r:id="rId120"/>
    <p:sldId id="512" r:id="rId121"/>
    <p:sldId id="516" r:id="rId122"/>
    <p:sldId id="513" r:id="rId123"/>
    <p:sldId id="514" r:id="rId124"/>
    <p:sldId id="515" r:id="rId125"/>
    <p:sldId id="517" r:id="rId126"/>
    <p:sldId id="518" r:id="rId127"/>
    <p:sldId id="495" r:id="rId128"/>
    <p:sldId id="519" r:id="rId129"/>
    <p:sldId id="520" r:id="rId130"/>
    <p:sldId id="521" r:id="rId131"/>
    <p:sldId id="522" r:id="rId132"/>
    <p:sldId id="263" r:id="rId133"/>
    <p:sldId id="327" r:id="rId134"/>
    <p:sldId id="257"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emf"/><Relationship Id="rId1" Type="http://schemas.openxmlformats.org/officeDocument/2006/relationships/image" Target="../media/image1.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hyperlink" Target="https://www.geeksforgeeks.org/tag/neural-network/" TargetMode="Externa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1.pn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1.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1.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emf"/><Relationship Id="rId1" Type="http://schemas.openxmlformats.org/officeDocument/2006/relationships/image" Target="../media/image1.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1579563"/>
            <a:ext cx="9144000" cy="2387600"/>
          </a:xfrm>
        </p:spPr>
        <p:txBody>
          <a:bodyPr/>
          <a:p>
            <a:r>
              <a:rPr lang="en-US" b="1"/>
              <a:t>Model Improvement and Performance</a:t>
            </a:r>
            <a:endParaRPr lang="en-US" b="1"/>
          </a:p>
        </p:txBody>
      </p:sp>
      <p:sp>
        <p:nvSpPr>
          <p:cNvPr id="3" name="Subtitle 2"/>
          <p:cNvSpPr>
            <a:spLocks noGrp="1"/>
          </p:cNvSpPr>
          <p:nvPr>
            <p:ph type="subTitle" idx="1"/>
          </p:nvPr>
        </p:nvSpPr>
        <p:spPr>
          <a:xfrm>
            <a:off x="1402080" y="3967163"/>
            <a:ext cx="9144000" cy="1655762"/>
          </a:xfrm>
        </p:spPr>
        <p:txBody>
          <a:bodyPr/>
          <a:p>
            <a:r>
              <a:rPr lang="en-US"/>
              <a:t>MODULE -01</a:t>
            </a:r>
            <a:endParaRPr lang="en-US"/>
          </a:p>
          <a:p>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INTRODUCTION</a:t>
            </a:r>
            <a:endParaRPr lang="en-US" sz="3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438765" cy="5337810"/>
          </a:xfrm>
        </p:spPr>
        <p:txBody>
          <a:bodyPr>
            <a:noAutofit/>
          </a:bodyPr>
          <a:p>
            <a:r>
              <a:rPr lang="en-US" sz="3200" b="1"/>
              <a:t>Variance</a:t>
            </a:r>
            <a:endParaRPr lang="en-US" sz="3200" b="1"/>
          </a:p>
          <a:p>
            <a:r>
              <a:rPr lang="en-US" sz="2400"/>
              <a:t>Variance represents spread of a given data in a preditive model.</a:t>
            </a:r>
            <a:endParaRPr lang="en-US" sz="2400"/>
          </a:p>
          <a:p>
            <a:r>
              <a:rPr lang="en-US" sz="2400"/>
              <a:t>High Variance model is very complex to fit training data and doesn’t work accurately over unseen data.</a:t>
            </a:r>
            <a:endParaRPr lang="en-US" sz="2400"/>
          </a:p>
          <a:p>
            <a:r>
              <a:rPr lang="en-US" sz="2400"/>
              <a:t>High Variance generates Overfitting Problem in which model works properly over training data but gives high error rate on Test data.</a:t>
            </a:r>
            <a:endParaRPr lang="en-US" sz="2400"/>
          </a:p>
          <a:p>
            <a:r>
              <a:rPr lang="en-US" sz="2400"/>
              <a:t>A high-variance model typically has the following qualities:</a:t>
            </a:r>
            <a:endParaRPr lang="en-US" sz="2400"/>
          </a:p>
          <a:p>
            <a:pPr lvl="1"/>
            <a:r>
              <a:rPr lang="en-US"/>
              <a:t>Noise in the data set</a:t>
            </a:r>
            <a:endParaRPr lang="en-US"/>
          </a:p>
          <a:p>
            <a:pPr lvl="1"/>
            <a:r>
              <a:rPr lang="en-US"/>
              <a:t>Potential towards overfitting</a:t>
            </a:r>
            <a:endParaRPr lang="en-US"/>
          </a:p>
          <a:p>
            <a:pPr lvl="1"/>
            <a:r>
              <a:rPr lang="en-US"/>
              <a:t>Complex models</a:t>
            </a:r>
            <a:endParaRPr lang="en-US"/>
          </a:p>
          <a:p>
            <a:pPr lvl="1"/>
            <a:r>
              <a:rPr lang="en-US"/>
              <a:t>Trying to put all data points as close as possible</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Bias and Variance Trade off</a:t>
            </a:r>
            <a:r>
              <a:rPr lang="en-US" sz="3200" b="1">
                <a:sym typeface="+mn-ea"/>
              </a:rPr>
              <a:t>,</a:t>
            </a:r>
            <a:endParaRPr lang="en-US" sz="3200" b="1"/>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400" b="1">
                <a:sym typeface="+mn-ea"/>
              </a:rPr>
              <a:t>Differences between Single layer and Multi-Layer Neural Networks</a:t>
            </a:r>
            <a:endParaRPr lang="en-US" sz="2400" b="1">
              <a:sym typeface="+mn-ea"/>
            </a:endParaRPr>
          </a:p>
          <a:p>
            <a:pPr lvl="0" algn="l"/>
            <a:r>
              <a:rPr lang="en-US" sz="2000" b="1">
                <a:sym typeface="+mn-ea"/>
              </a:rPr>
              <a:t>Representation:</a:t>
            </a:r>
            <a:endParaRPr lang="en-US" sz="2000" b="1">
              <a:sym typeface="+mn-ea"/>
            </a:endParaRPr>
          </a:p>
          <a:p>
            <a:pPr lvl="1" algn="l"/>
            <a:r>
              <a:rPr lang="en-US" sz="1710" b="1">
                <a:sym typeface="+mn-ea"/>
              </a:rPr>
              <a:t>Single-layer neural network:</a:t>
            </a:r>
            <a:r>
              <a:rPr lang="en-US" sz="1710">
                <a:sym typeface="+mn-ea"/>
              </a:rPr>
              <a:t> These networks can represent linear transformations of the input data, making them limited in their ability to capture complex relationships in the data.</a:t>
            </a:r>
            <a:endParaRPr lang="en-US" sz="1710">
              <a:sym typeface="+mn-ea"/>
            </a:endParaRPr>
          </a:p>
          <a:p>
            <a:pPr lvl="1" algn="l"/>
            <a:r>
              <a:rPr lang="en-US" sz="1710" b="1">
                <a:sym typeface="+mn-ea"/>
              </a:rPr>
              <a:t>Multi-layer neural network: </a:t>
            </a:r>
            <a:r>
              <a:rPr lang="en-US" sz="1710">
                <a:sym typeface="+mn-ea"/>
              </a:rPr>
              <a:t>The presence of hidden layers allows MLPs to represent both linear and nonlinear transformations of the input data. This enables them to model complex, hierarchical features and relationships within the data.</a:t>
            </a:r>
            <a:endParaRPr lang="en-US" sz="1710">
              <a:sym typeface="+mn-ea"/>
            </a:endParaRPr>
          </a:p>
          <a:p>
            <a:pPr lvl="0" algn="l"/>
            <a:r>
              <a:rPr lang="en-US" sz="2000" b="1">
                <a:sym typeface="+mn-ea"/>
              </a:rPr>
              <a:t>Activation functions:</a:t>
            </a:r>
            <a:endParaRPr lang="en-US" sz="2000" b="1">
              <a:sym typeface="+mn-ea"/>
            </a:endParaRPr>
          </a:p>
          <a:p>
            <a:pPr lvl="1" algn="l"/>
            <a:r>
              <a:rPr lang="en-US" sz="1710" b="1">
                <a:sym typeface="+mn-ea"/>
              </a:rPr>
              <a:t>Single-layer neural network: </a:t>
            </a:r>
            <a:r>
              <a:rPr lang="en-US" sz="1710">
                <a:sym typeface="+mn-ea"/>
              </a:rPr>
              <a:t>Typically uses linear activation functions, which result in linear transformations of the input.</a:t>
            </a:r>
            <a:endParaRPr lang="en-US" sz="1710">
              <a:sym typeface="+mn-ea"/>
            </a:endParaRPr>
          </a:p>
          <a:p>
            <a:pPr lvl="1" algn="l"/>
            <a:r>
              <a:rPr lang="en-US" sz="1710" b="1">
                <a:sym typeface="+mn-ea"/>
              </a:rPr>
              <a:t>Multi-layer neural network: </a:t>
            </a:r>
            <a:r>
              <a:rPr lang="en-US" sz="1710">
                <a:sym typeface="+mn-ea"/>
              </a:rPr>
              <a:t>Uses nonlinear activation functions (e.g., sigmoid, ReLU, tanh) in the hidden layers to introduce nonlinearity into the network, enabling it to learn and represent nonlinear relationships.</a:t>
            </a:r>
            <a:endParaRPr lang="en-US" sz="1710">
              <a:sym typeface="+mn-ea"/>
            </a:endParaRPr>
          </a:p>
          <a:p>
            <a:pPr lvl="0" algn="l"/>
            <a:endParaRPr lang="en-US" sz="171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400" b="1">
                <a:sym typeface="+mn-ea"/>
              </a:rPr>
              <a:t>Differences between Single layer and Multi-Layer Neural Networks</a:t>
            </a:r>
            <a:endParaRPr lang="en-US" sz="2400" b="1">
              <a:sym typeface="+mn-ea"/>
            </a:endParaRPr>
          </a:p>
          <a:p>
            <a:pPr lvl="0" algn="l"/>
            <a:r>
              <a:rPr lang="en-US" sz="2000" b="1">
                <a:sym typeface="+mn-ea"/>
              </a:rPr>
              <a:t>Learning and Training:</a:t>
            </a:r>
            <a:endParaRPr lang="en-US" sz="2000" b="1">
              <a:sym typeface="+mn-ea"/>
            </a:endParaRPr>
          </a:p>
          <a:p>
            <a:pPr lvl="1" algn="l"/>
            <a:r>
              <a:rPr lang="en-US" sz="1710" b="1">
                <a:sym typeface="+mn-ea"/>
              </a:rPr>
              <a:t>Single-layer neural network: Training is relatively straightforward and can often be done using simple algorithms like the perceptron learning rule.</a:t>
            </a:r>
            <a:endParaRPr lang="en-US" sz="1710" b="1">
              <a:sym typeface="+mn-ea"/>
            </a:endParaRPr>
          </a:p>
          <a:p>
            <a:pPr lvl="1" algn="l"/>
            <a:r>
              <a:rPr lang="en-US" sz="1710" b="1">
                <a:sym typeface="+mn-ea"/>
              </a:rPr>
              <a:t>Multi-layer neural network: Training is more complex and usually requires advanced optimization techniques like backpropagation and gradient descent. These networks benefit from the use of gradient-based optimization methods to adjust the weights and biases during training.</a:t>
            </a:r>
            <a:endParaRPr lang="en-US" sz="1710" b="1">
              <a:sym typeface="+mn-ea"/>
            </a:endParaRPr>
          </a:p>
          <a:p>
            <a:pPr lvl="0" algn="l"/>
            <a:r>
              <a:rPr lang="en-US" sz="2000" b="1">
                <a:sym typeface="+mn-ea"/>
              </a:rPr>
              <a:t>Use Cases:</a:t>
            </a:r>
            <a:endParaRPr lang="en-US" sz="2000" b="1">
              <a:sym typeface="+mn-ea"/>
            </a:endParaRPr>
          </a:p>
          <a:p>
            <a:pPr lvl="1" algn="l"/>
            <a:r>
              <a:rPr lang="en-US" sz="1710" b="1">
                <a:sym typeface="+mn-ea"/>
              </a:rPr>
              <a:t>Single-layer neural network: Suitable for simple tasks like binary classification or linear regression when the data is linearly separable.</a:t>
            </a:r>
            <a:endParaRPr lang="en-US" sz="1710" b="1">
              <a:sym typeface="+mn-ea"/>
            </a:endParaRPr>
          </a:p>
          <a:p>
            <a:pPr lvl="1" algn="l"/>
            <a:r>
              <a:rPr lang="en-US" sz="1710" b="1">
                <a:sym typeface="+mn-ea"/>
              </a:rPr>
              <a:t>Multi-layer neural network: Suited for a wide range of tasks, including image recognition, natural language processing, speech recognition, and more, where the data has complex and nonlinear relationships.</a:t>
            </a:r>
            <a:endParaRPr lang="en-US" sz="171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endParaRPr lang="en-US" sz="171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9" name="Picture 8"/>
          <p:cNvPicPr>
            <a:picLocks noChangeAspect="1"/>
          </p:cNvPicPr>
          <p:nvPr/>
        </p:nvPicPr>
        <p:blipFill>
          <a:blip r:embed="rId2"/>
          <a:srcRect r="17201" b="3066"/>
          <a:stretch>
            <a:fillRect/>
          </a:stretch>
        </p:blipFill>
        <p:spPr>
          <a:xfrm>
            <a:off x="1485900" y="1480820"/>
            <a:ext cx="9866630" cy="525843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740" b="1" dirty="0">
                <a:sym typeface="+mn-ea"/>
              </a:rPr>
              <a:t>Neural Network Architecture</a:t>
            </a:r>
            <a:endParaRPr lang="en-US" sz="2740" b="1" dirty="0">
              <a:sym typeface="+mn-ea"/>
            </a:endParaRPr>
          </a:p>
          <a:p>
            <a:pPr lvl="0" algn="l"/>
            <a:r>
              <a:rPr lang="en-US" sz="2740" b="1" dirty="0">
                <a:sym typeface="+mn-ea"/>
              </a:rPr>
              <a:t>Recurrent Neural Networks (RNNs): </a:t>
            </a:r>
            <a:endParaRPr lang="en-US" sz="2740" b="1" dirty="0">
              <a:sym typeface="+mn-ea"/>
            </a:endParaRPr>
          </a:p>
          <a:p>
            <a:pPr lvl="1"/>
            <a:r>
              <a:rPr lang="en-US" sz="2000" dirty="0">
                <a:sym typeface="+mn-ea"/>
              </a:rPr>
              <a:t>RNNs are designed to handle sequences of data, making them suitable for tasks such as natural language processing and time series analysis. </a:t>
            </a:r>
            <a:endParaRPr lang="en-US" sz="2000" dirty="0" smtClean="0">
              <a:sym typeface="+mn-ea"/>
            </a:endParaRPr>
          </a:p>
          <a:p>
            <a:pPr lvl="1"/>
            <a:r>
              <a:rPr lang="en-US" sz="2000" dirty="0"/>
              <a:t>Recurrent Neural Network(RNN) is a type of </a:t>
            </a:r>
            <a:r>
              <a:rPr lang="en-US" sz="2000" u="sng" dirty="0">
                <a:hlinkClick r:id="rId1"/>
              </a:rPr>
              <a:t>Neural Network</a:t>
            </a:r>
            <a:r>
              <a:rPr lang="en-US" sz="2000" dirty="0"/>
              <a:t> where the output from the previous step is fed as input to the current step.</a:t>
            </a:r>
            <a:endParaRPr lang="en-US" sz="2000" dirty="0" smtClean="0">
              <a:sym typeface="+mn-ea"/>
            </a:endParaRPr>
          </a:p>
          <a:p>
            <a:pPr lvl="1"/>
            <a:r>
              <a:rPr lang="en-US" sz="2000" dirty="0" smtClean="0"/>
              <a:t>Hidden state that is also known as Memory State is the main and most important features of RNN </a:t>
            </a:r>
            <a:r>
              <a:rPr lang="en-US" sz="2000" dirty="0"/>
              <a:t>which remembers some information about a sequence</a:t>
            </a:r>
            <a:r>
              <a:rPr lang="en-US" sz="2000" dirty="0" smtClean="0"/>
              <a:t>.</a:t>
            </a:r>
            <a:endParaRPr lang="en-US" sz="2000" dirty="0" smtClean="0"/>
          </a:p>
          <a:p>
            <a:pPr lvl="1"/>
            <a:endParaRPr lang="en-US" dirty="0">
              <a:sym typeface="+mn-ea"/>
            </a:endParaRPr>
          </a:p>
          <a:p>
            <a:pPr lvl="0" algn="l"/>
            <a:endParaRPr lang="en-US" sz="2740" b="1" dirty="0">
              <a:sym typeface="+mn-ea"/>
            </a:endParaRPr>
          </a:p>
          <a:p>
            <a:pPr marL="457200" lvl="1" indent="0" algn="l">
              <a:buNone/>
            </a:pPr>
            <a:endParaRPr lang="en-US" sz="2740" dirty="0">
              <a:sym typeface="+mn-ea"/>
            </a:endParaRPr>
          </a:p>
          <a:p>
            <a:pPr lvl="0" algn="l"/>
            <a:endParaRPr lang="en-US" sz="2740" b="1" dirty="0">
              <a:sym typeface="+mn-ea"/>
            </a:endParaRPr>
          </a:p>
          <a:p>
            <a:pPr marL="457200" lvl="1" indent="0" algn="l">
              <a:buNone/>
            </a:pPr>
            <a:endParaRPr lang="en-US" sz="2000" dirty="0">
              <a:sym typeface="+mn-ea"/>
            </a:endParaRPr>
          </a:p>
        </p:txBody>
      </p:sp>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2" name="Picture 1"/>
          <p:cNvPicPr>
            <a:picLocks noChangeAspect="1"/>
          </p:cNvPicPr>
          <p:nvPr/>
        </p:nvPicPr>
        <p:blipFill>
          <a:blip r:embed="rId3"/>
          <a:stretch>
            <a:fillRect/>
          </a:stretch>
        </p:blipFill>
        <p:spPr>
          <a:xfrm>
            <a:off x="3296874" y="3799863"/>
            <a:ext cx="5732825" cy="2866413"/>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740" b="1" dirty="0">
                <a:sym typeface="+mn-ea"/>
              </a:rPr>
              <a:t>Various Learning Techniques</a:t>
            </a:r>
            <a:endParaRPr lang="en-US" sz="2740" b="1" dirty="0">
              <a:sym typeface="+mn-ea"/>
            </a:endParaRPr>
          </a:p>
          <a:p>
            <a:pPr lvl="0" algn="l"/>
            <a:r>
              <a:rPr lang="en-US" sz="2740" b="1" dirty="0">
                <a:sym typeface="+mn-ea"/>
              </a:rPr>
              <a:t>Supervised Learning:</a:t>
            </a:r>
            <a:endParaRPr lang="en-US" sz="2740" b="1" dirty="0">
              <a:sym typeface="+mn-ea"/>
            </a:endParaRPr>
          </a:p>
          <a:p>
            <a:pPr lvl="1" algn="l"/>
            <a:r>
              <a:rPr lang="en-US" sz="2345" b="1" dirty="0">
                <a:sym typeface="+mn-ea"/>
              </a:rPr>
              <a:t>Linear Regression: </a:t>
            </a:r>
            <a:r>
              <a:rPr lang="en-US" sz="2345" dirty="0">
                <a:sym typeface="+mn-ea"/>
              </a:rPr>
              <a:t>Used for regression tasks to predict continuous numerical values.</a:t>
            </a:r>
            <a:endParaRPr lang="en-US" sz="2345" dirty="0">
              <a:sym typeface="+mn-ea"/>
            </a:endParaRPr>
          </a:p>
          <a:p>
            <a:pPr lvl="1" algn="l"/>
            <a:r>
              <a:rPr lang="en-US" sz="2345" b="1" dirty="0">
                <a:sym typeface="+mn-ea"/>
              </a:rPr>
              <a:t>Logistic Regression:</a:t>
            </a:r>
            <a:r>
              <a:rPr lang="en-US" sz="2345" dirty="0">
                <a:sym typeface="+mn-ea"/>
              </a:rPr>
              <a:t> Used for binary or multi-class classification tasks.</a:t>
            </a:r>
            <a:endParaRPr lang="en-US" sz="2345" dirty="0">
              <a:sym typeface="+mn-ea"/>
            </a:endParaRPr>
          </a:p>
          <a:p>
            <a:pPr lvl="1" algn="l"/>
            <a:r>
              <a:rPr lang="en-US" sz="2345" b="1" dirty="0">
                <a:sym typeface="+mn-ea"/>
              </a:rPr>
              <a:t>Decision Trees: </a:t>
            </a:r>
            <a:r>
              <a:rPr lang="en-US" sz="2345" dirty="0">
                <a:sym typeface="+mn-ea"/>
              </a:rPr>
              <a:t>Suitable for both regression and classification tasks, creating a tree-like model to make decisions.</a:t>
            </a:r>
            <a:endParaRPr lang="en-US" sz="2345" dirty="0">
              <a:sym typeface="+mn-ea"/>
            </a:endParaRPr>
          </a:p>
          <a:p>
            <a:pPr lvl="1" algn="l"/>
            <a:r>
              <a:rPr lang="en-US" sz="2345" b="1" dirty="0">
                <a:sym typeface="+mn-ea"/>
              </a:rPr>
              <a:t>Random Forests: </a:t>
            </a:r>
            <a:r>
              <a:rPr lang="en-US" sz="2345" dirty="0">
                <a:sym typeface="+mn-ea"/>
              </a:rPr>
              <a:t>An ensemble method based on decision trees for improved accuracy and robustness.</a:t>
            </a:r>
            <a:endParaRPr lang="en-US" sz="2345" b="1" dirty="0">
              <a:sym typeface="+mn-ea"/>
            </a:endParaRPr>
          </a:p>
          <a:p>
            <a:pPr lvl="1" algn="l"/>
            <a:r>
              <a:rPr lang="en-US" sz="2345" b="1" dirty="0">
                <a:sym typeface="+mn-ea"/>
              </a:rPr>
              <a:t>Support Vector Machines (SVM): </a:t>
            </a:r>
            <a:r>
              <a:rPr lang="en-US" sz="2345" dirty="0">
                <a:sym typeface="+mn-ea"/>
              </a:rPr>
              <a:t>Effective for classification tasks, especially when dealing with high-dimensional data.</a:t>
            </a:r>
            <a:endParaRPr lang="en-US" sz="2345" b="1" dirty="0">
              <a:sym typeface="+mn-ea"/>
            </a:endParaRPr>
          </a:p>
          <a:p>
            <a:pPr lvl="1" algn="l"/>
            <a:r>
              <a:rPr lang="en-US" sz="2345" b="1" dirty="0">
                <a:sym typeface="+mn-ea"/>
              </a:rPr>
              <a:t>K-Nearest Neighbors (K-NN): </a:t>
            </a:r>
            <a:r>
              <a:rPr lang="en-US" sz="2345" dirty="0">
                <a:sym typeface="+mn-ea"/>
              </a:rPr>
              <a:t>Makes predictions based on the majority class among its k-nearest neighbors in the feature space.</a:t>
            </a:r>
            <a:endParaRPr lang="en-US" sz="2345" dirty="0">
              <a:sym typeface="+mn-ea"/>
            </a:endParaRPr>
          </a:p>
          <a:p>
            <a:pPr lvl="1" algn="l"/>
            <a:r>
              <a:rPr lang="en-US" sz="2345" b="1" dirty="0">
                <a:sym typeface="+mn-ea"/>
              </a:rPr>
              <a:t>Neural Networks: </a:t>
            </a:r>
            <a:r>
              <a:rPr lang="en-US" sz="2345" dirty="0">
                <a:sym typeface="+mn-ea"/>
              </a:rPr>
              <a:t>Deep learning models with multiple layers of interconnected neurons, used for various tasks including image recognition and natural language processing.</a:t>
            </a:r>
            <a:endParaRPr lang="en-US" sz="2345" dirty="0">
              <a:sym typeface="+mn-ea"/>
            </a:endParaRPr>
          </a:p>
          <a:p>
            <a:pPr lvl="1" algn="l"/>
            <a:endParaRPr lang="en-US" sz="2345" b="1" dirty="0">
              <a:sym typeface="+mn-ea"/>
            </a:endParaRPr>
          </a:p>
          <a:p>
            <a:pPr marL="457200" lvl="1" indent="0" algn="l">
              <a:buNone/>
            </a:pPr>
            <a:endParaRPr lang="en-US" sz="2740" dirty="0">
              <a:sym typeface="+mn-ea"/>
            </a:endParaRPr>
          </a:p>
          <a:p>
            <a:pPr lvl="0" algn="l"/>
            <a:endParaRPr lang="en-US" sz="2740" b="1" dirty="0">
              <a:sym typeface="+mn-ea"/>
            </a:endParaRPr>
          </a:p>
          <a:p>
            <a:pPr marL="457200" lvl="1" indent="0" algn="l">
              <a:buNone/>
            </a:pP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740" b="1" dirty="0">
                <a:sym typeface="+mn-ea"/>
              </a:rPr>
              <a:t>Various Learning Techniques</a:t>
            </a:r>
            <a:endParaRPr lang="en-US" sz="2740" b="1" dirty="0">
              <a:sym typeface="+mn-ea"/>
            </a:endParaRPr>
          </a:p>
          <a:p>
            <a:pPr lvl="0" algn="l"/>
            <a:r>
              <a:rPr lang="en-US" sz="2740" b="1" dirty="0">
                <a:sym typeface="+mn-ea"/>
              </a:rPr>
              <a:t>Unsupervised Learning:</a:t>
            </a:r>
            <a:endParaRPr lang="en-US" sz="2740" b="1" dirty="0">
              <a:sym typeface="+mn-ea"/>
            </a:endParaRPr>
          </a:p>
          <a:p>
            <a:pPr lvl="1" algn="l"/>
            <a:r>
              <a:rPr lang="en-US" sz="2345" b="1" dirty="0">
                <a:sym typeface="+mn-ea"/>
              </a:rPr>
              <a:t>Clustering: </a:t>
            </a:r>
            <a:r>
              <a:rPr lang="en-US" sz="2345" dirty="0">
                <a:sym typeface="+mn-ea"/>
              </a:rPr>
              <a:t>Grouping similar data points together, e.g., K-Means clustering and hierarchical clustering.</a:t>
            </a:r>
            <a:endParaRPr lang="en-US" sz="2345" dirty="0">
              <a:sym typeface="+mn-ea"/>
            </a:endParaRPr>
          </a:p>
          <a:p>
            <a:pPr lvl="1" algn="l"/>
            <a:r>
              <a:rPr lang="en-US" sz="2345" b="1" dirty="0">
                <a:sym typeface="+mn-ea"/>
              </a:rPr>
              <a:t>Dimensionality Reduction: </a:t>
            </a:r>
            <a:r>
              <a:rPr lang="en-US" sz="2345" dirty="0">
                <a:sym typeface="+mn-ea"/>
              </a:rPr>
              <a:t>Reducing the number of features while retaining essential information, e.g., Principal Component Analysis (PCA) and t-Distributed Stochastic Neighbor Embedding (t-SNE).</a:t>
            </a:r>
            <a:endParaRPr lang="en-US" sz="2345" dirty="0">
              <a:sym typeface="+mn-ea"/>
            </a:endParaRPr>
          </a:p>
          <a:p>
            <a:pPr lvl="1" algn="l"/>
            <a:r>
              <a:rPr lang="en-US" sz="2345" b="1" dirty="0">
                <a:sym typeface="+mn-ea"/>
              </a:rPr>
              <a:t>Generative Models: </a:t>
            </a:r>
            <a:r>
              <a:rPr lang="en-US" sz="2345" dirty="0">
                <a:sym typeface="+mn-ea"/>
              </a:rPr>
              <a:t>Learning the underlying distribution of the data, e.g., Gaussian Mixture Models (GMMs) and Variational Autoencoders (VAEs).</a:t>
            </a:r>
            <a:endParaRPr lang="en-US" sz="2345" dirty="0">
              <a:sym typeface="+mn-ea"/>
            </a:endParaRPr>
          </a:p>
          <a:p>
            <a:pPr lvl="1" algn="l"/>
            <a:r>
              <a:rPr lang="en-US" sz="2345" b="1" dirty="0">
                <a:sym typeface="+mn-ea"/>
              </a:rPr>
              <a:t>Association Rule Mining: </a:t>
            </a:r>
            <a:r>
              <a:rPr lang="en-US" sz="2345" dirty="0">
                <a:sym typeface="+mn-ea"/>
              </a:rPr>
              <a:t>Discovering interesting relationships between variables in a dataset, e.g., Apriori algorithm for market basket analysis.</a:t>
            </a:r>
            <a:endParaRPr lang="en-US" sz="2345" dirty="0">
              <a:sym typeface="+mn-ea"/>
            </a:endParaRPr>
          </a:p>
          <a:p>
            <a:pPr marL="914400" lvl="2" indent="0" algn="l">
              <a:buNone/>
            </a:pPr>
            <a:endParaRPr lang="en-US" sz="2280" dirty="0">
              <a:sym typeface="+mn-ea"/>
            </a:endParaRPr>
          </a:p>
          <a:p>
            <a:pPr lvl="0" algn="l"/>
            <a:endParaRPr lang="en-US" sz="2740" b="1" dirty="0">
              <a:sym typeface="+mn-ea"/>
            </a:endParaRPr>
          </a:p>
          <a:p>
            <a:pPr marL="457200" lvl="1" indent="0" algn="l">
              <a:buNone/>
            </a:pP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740" b="1" dirty="0">
                <a:sym typeface="+mn-ea"/>
              </a:rPr>
              <a:t>Various Learning Techniques</a:t>
            </a:r>
            <a:endParaRPr lang="en-US" sz="2740" b="1" dirty="0">
              <a:sym typeface="+mn-ea"/>
            </a:endParaRPr>
          </a:p>
          <a:p>
            <a:pPr lvl="0" algn="l"/>
            <a:r>
              <a:rPr lang="en-US" sz="2740" b="1" dirty="0">
                <a:sym typeface="+mn-ea"/>
              </a:rPr>
              <a:t>Reinforcement Learning:</a:t>
            </a:r>
            <a:endParaRPr lang="en-US" sz="2740" b="1" dirty="0">
              <a:sym typeface="+mn-ea"/>
            </a:endParaRPr>
          </a:p>
          <a:p>
            <a:pPr lvl="1" algn="l"/>
            <a:r>
              <a:rPr lang="en-US" sz="2345" b="1" dirty="0">
                <a:sym typeface="+mn-ea"/>
              </a:rPr>
              <a:t>Q-Learning: </a:t>
            </a:r>
            <a:r>
              <a:rPr lang="en-US" sz="2345" dirty="0">
                <a:sym typeface="+mn-ea"/>
              </a:rPr>
              <a:t>A model-free reinforcement learning algorithm that learns action-value functions to make optimal decisions in Markov Decision Processes (MDPs).</a:t>
            </a:r>
            <a:endParaRPr lang="en-US" sz="2345" dirty="0">
              <a:sym typeface="+mn-ea"/>
            </a:endParaRPr>
          </a:p>
          <a:p>
            <a:pPr lvl="1" algn="l"/>
            <a:r>
              <a:rPr lang="en-US" sz="2345" b="1" dirty="0">
                <a:sym typeface="+mn-ea"/>
              </a:rPr>
              <a:t>Deep Q-Networks (DQN): </a:t>
            </a:r>
            <a:r>
              <a:rPr lang="en-US" sz="2345" dirty="0">
                <a:sym typeface="+mn-ea"/>
              </a:rPr>
              <a:t>Combines Q-learning with deep neural networks to handle complex and high-dimensional state spaces.</a:t>
            </a:r>
            <a:endParaRPr lang="en-US" sz="2345" dirty="0">
              <a:sym typeface="+mn-ea"/>
            </a:endParaRPr>
          </a:p>
          <a:p>
            <a:pPr lvl="1" algn="l"/>
            <a:r>
              <a:rPr lang="en-US" sz="2345" b="1" dirty="0">
                <a:sym typeface="+mn-ea"/>
              </a:rPr>
              <a:t>Policy Gradients: </a:t>
            </a:r>
            <a:r>
              <a:rPr lang="en-US" sz="2345" dirty="0">
                <a:sym typeface="+mn-ea"/>
              </a:rPr>
              <a:t>Directly learning a policy that maps states to actions, often used in continuous action spaces.</a:t>
            </a:r>
            <a:endParaRPr lang="en-US" sz="2345" dirty="0">
              <a:sym typeface="+mn-ea"/>
            </a:endParaRPr>
          </a:p>
          <a:p>
            <a:pPr lvl="1" algn="l"/>
            <a:r>
              <a:rPr lang="en-US" sz="2345" b="1" dirty="0">
                <a:sym typeface="+mn-ea"/>
              </a:rPr>
              <a:t>Actor-Critic Methods: </a:t>
            </a:r>
            <a:r>
              <a:rPr lang="en-US" sz="2345" dirty="0">
                <a:sym typeface="+mn-ea"/>
              </a:rPr>
              <a:t>Combining both policy and value function approximation, with an actor making decisions and a critic estimating the value of those decisions.</a:t>
            </a:r>
            <a:endParaRPr lang="en-US" sz="2345" b="1" dirty="0">
              <a:sym typeface="+mn-ea"/>
            </a:endParaRPr>
          </a:p>
          <a:p>
            <a:pPr lvl="0" algn="l"/>
            <a:endParaRPr lang="en-US" sz="2740" b="1" dirty="0">
              <a:sym typeface="+mn-ea"/>
            </a:endParaRPr>
          </a:p>
          <a:p>
            <a:pPr marL="457200" lvl="1" indent="0" algn="l">
              <a:buNone/>
            </a:pP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740" b="1" dirty="0">
                <a:sym typeface="+mn-ea"/>
              </a:rPr>
              <a:t>Various Learning Techniques</a:t>
            </a:r>
            <a:endParaRPr lang="en-US" sz="2740" b="1" dirty="0">
              <a:sym typeface="+mn-ea"/>
            </a:endParaRPr>
          </a:p>
          <a:p>
            <a:pPr lvl="0" algn="l"/>
            <a:r>
              <a:rPr lang="en-US" sz="2740" b="1" dirty="0">
                <a:sym typeface="+mn-ea"/>
              </a:rPr>
              <a:t>Semi-Supervised Learning:</a:t>
            </a:r>
            <a:endParaRPr lang="en-US" sz="2740" b="1" dirty="0">
              <a:sym typeface="+mn-ea"/>
            </a:endParaRPr>
          </a:p>
          <a:p>
            <a:pPr lvl="1" algn="l"/>
            <a:r>
              <a:rPr lang="en-US" sz="2345" dirty="0">
                <a:sym typeface="+mn-ea"/>
              </a:rPr>
              <a:t>A hybrid approach that combines labeled and unlabeled data to improve model performance, especially when labeled data is scarce.</a:t>
            </a:r>
            <a:endParaRPr lang="en-US" sz="2345" dirty="0">
              <a:sym typeface="+mn-ea"/>
            </a:endParaRPr>
          </a:p>
          <a:p>
            <a:pPr lvl="1" algn="l"/>
            <a:r>
              <a:rPr lang="en-US" sz="2345" dirty="0">
                <a:sym typeface="+mn-ea"/>
              </a:rPr>
              <a:t>Techniques include self-training, label propagation, and co-training.</a:t>
            </a:r>
            <a:endParaRPr lang="en-US" sz="2345" dirty="0">
              <a:sym typeface="+mn-ea"/>
            </a:endParaRPr>
          </a:p>
          <a:p>
            <a:pPr lvl="0" algn="l"/>
            <a:r>
              <a:rPr lang="en-US" sz="2330" b="1" dirty="0">
                <a:sym typeface="+mn-ea"/>
              </a:rPr>
              <a:t>Self-Supervised Learning:</a:t>
            </a:r>
            <a:endParaRPr lang="en-US" sz="2330" b="1" dirty="0">
              <a:sym typeface="+mn-ea"/>
            </a:endParaRPr>
          </a:p>
          <a:p>
            <a:pPr lvl="1" algn="l"/>
            <a:r>
              <a:rPr lang="en-US" sz="2000" dirty="0">
                <a:sym typeface="+mn-ea"/>
              </a:rPr>
              <a:t>A type of unsupervised learning where the model learns from the data itself without external labels. It often involves generating pretext tasks and leveraging the learned representations for downstream tasks.</a:t>
            </a:r>
            <a:endParaRPr lang="en-US" sz="2000" dirty="0">
              <a:sym typeface="+mn-ea"/>
            </a:endParaRPr>
          </a:p>
          <a:p>
            <a:pPr lvl="0" algn="l"/>
            <a:r>
              <a:rPr lang="en-US" sz="2330" b="1" dirty="0">
                <a:sym typeface="+mn-ea"/>
              </a:rPr>
              <a:t>Transfer Learning:</a:t>
            </a:r>
            <a:endParaRPr lang="en-US" sz="2330" b="1" dirty="0">
              <a:sym typeface="+mn-ea"/>
            </a:endParaRPr>
          </a:p>
          <a:p>
            <a:pPr lvl="1" algn="l"/>
            <a:r>
              <a:rPr lang="en-US" sz="1995" dirty="0">
                <a:sym typeface="+mn-ea"/>
              </a:rPr>
              <a:t>Leveraging knowledge gained from one task or domain to improve performance on a related task or domain. It's common in deep learning and fine-tuning pre-trained models.</a:t>
            </a:r>
            <a:endParaRPr lang="en-US" sz="1995" dirty="0">
              <a:sym typeface="+mn-ea"/>
            </a:endParaRPr>
          </a:p>
          <a:p>
            <a:pPr lvl="0" algn="l"/>
            <a:r>
              <a:rPr lang="en-US" sz="2325" b="1" dirty="0">
                <a:sym typeface="+mn-ea"/>
              </a:rPr>
              <a:t>Ensemble Learning:</a:t>
            </a:r>
            <a:endParaRPr lang="en-US" sz="2325" b="1" dirty="0">
              <a:sym typeface="+mn-ea"/>
            </a:endParaRPr>
          </a:p>
          <a:p>
            <a:pPr lvl="1" algn="l"/>
            <a:r>
              <a:rPr lang="en-US" sz="1990" dirty="0">
                <a:sym typeface="+mn-ea"/>
              </a:rPr>
              <a:t>Combining multiple models to improve performance and reduce overfitting. Techniques include bagging, boosting, and stacking.</a:t>
            </a:r>
            <a:endParaRPr lang="en-US" sz="199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Perceptron Rules</a:t>
            </a:r>
            <a:endParaRPr lang="en-US" sz="2000" b="1" dirty="0">
              <a:sym typeface="+mn-ea"/>
            </a:endParaRPr>
          </a:p>
          <a:p>
            <a:pPr lvl="1" algn="l"/>
            <a:r>
              <a:rPr lang="en-US" b="1" dirty="0">
                <a:sym typeface="+mn-ea"/>
              </a:rPr>
              <a:t>Supervised Learning Algorithm: </a:t>
            </a:r>
            <a:r>
              <a:rPr lang="en-US" dirty="0">
                <a:sym typeface="+mn-ea"/>
              </a:rPr>
              <a:t>The Perceptron Rule is a supervised learning algorithm used for binary classification tasks.</a:t>
            </a:r>
            <a:endParaRPr lang="en-US" b="1" dirty="0">
              <a:sym typeface="+mn-ea"/>
            </a:endParaRPr>
          </a:p>
          <a:p>
            <a:pPr lvl="1" algn="l"/>
            <a:r>
              <a:rPr lang="en-US" b="1" dirty="0">
                <a:sym typeface="+mn-ea"/>
              </a:rPr>
              <a:t>Developed by Frank Rosenblatt: </a:t>
            </a:r>
            <a:r>
              <a:rPr lang="en-US" dirty="0">
                <a:sym typeface="+mn-ea"/>
              </a:rPr>
              <a:t>It was developed by Frank Rosenblatt in the late 1950s.</a:t>
            </a:r>
            <a:endParaRPr lang="en-US" dirty="0">
              <a:sym typeface="+mn-ea"/>
            </a:endParaRPr>
          </a:p>
          <a:p>
            <a:pPr lvl="1" algn="l"/>
            <a:r>
              <a:rPr lang="en-US" b="1" dirty="0">
                <a:sym typeface="+mn-ea"/>
              </a:rPr>
              <a:t>Objective: </a:t>
            </a:r>
            <a:r>
              <a:rPr lang="en-US" dirty="0">
                <a:sym typeface="+mn-ea"/>
              </a:rPr>
              <a:t>The main goal of the Perceptron Rule is to learn a linear decision boundary that can separate two classes of data points in a feature space.</a:t>
            </a:r>
            <a:endParaRPr lang="en-US" dirty="0">
              <a:sym typeface="+mn-ea"/>
            </a:endParaRPr>
          </a:p>
          <a:p>
            <a:pPr lvl="1" algn="l"/>
            <a:r>
              <a:rPr lang="en-US" b="1" dirty="0">
                <a:sym typeface="+mn-ea"/>
              </a:rPr>
              <a:t>Linear Separability: </a:t>
            </a:r>
            <a:r>
              <a:rPr lang="en-US" dirty="0">
                <a:sym typeface="+mn-ea"/>
              </a:rPr>
              <a:t>It is suitable for problems where the data is linearly separable, meaning it can be separated by a straight line (or hyperplane in higher dimensions).</a:t>
            </a:r>
            <a:endParaRPr lang="en-US" dirty="0">
              <a:sym typeface="+mn-ea"/>
            </a:endParaRPr>
          </a:p>
          <a:p>
            <a:pPr lvl="1" algn="l"/>
            <a:r>
              <a:rPr lang="en-US" b="1" dirty="0">
                <a:sym typeface="+mn-ea"/>
              </a:rPr>
              <a:t>Components: </a:t>
            </a:r>
            <a:r>
              <a:rPr lang="en-US" dirty="0">
                <a:sym typeface="+mn-ea"/>
              </a:rPr>
              <a:t>The algorithm works with input features, weights, an activation function (typically a step function), and a bias term (threshold).</a:t>
            </a:r>
            <a:endParaRPr lang="en-US" b="1" dirty="0">
              <a:sym typeface="+mn-ea"/>
            </a:endParaRPr>
          </a:p>
          <a:p>
            <a:pPr lvl="1" algn="l"/>
            <a:r>
              <a:rPr lang="en-US" b="1" dirty="0">
                <a:sym typeface="+mn-ea"/>
              </a:rPr>
              <a:t>Training: </a:t>
            </a:r>
            <a:r>
              <a:rPr lang="en-US" dirty="0">
                <a:sym typeface="+mn-ea"/>
              </a:rPr>
              <a:t>It iteratively updates the weights based on misclassified data points until a stopping criterion is met. Correctly classified points do not trigger weight updates.</a:t>
            </a:r>
            <a:endParaRPr lang="en-US" dirty="0">
              <a:sym typeface="+mn-ea"/>
            </a:endParaRPr>
          </a:p>
          <a:p>
            <a:pPr lvl="1" algn="l"/>
            <a:endParaRPr lang="en-US"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Perceptron Rules</a:t>
            </a:r>
            <a:endParaRPr lang="en-US" sz="2000" b="1" dirty="0">
              <a:sym typeface="+mn-ea"/>
            </a:endParaRPr>
          </a:p>
          <a:p>
            <a:pPr lvl="1" algn="l"/>
            <a:r>
              <a:rPr lang="en-US" sz="2000" b="1" dirty="0">
                <a:sym typeface="+mn-ea"/>
              </a:rPr>
              <a:t>Update Rule: </a:t>
            </a:r>
            <a:r>
              <a:rPr lang="en-US" sz="2000" dirty="0">
                <a:sym typeface="+mn-ea"/>
              </a:rPr>
              <a:t>When a data point is misclassified as class 0 when it should be class 1, the weights are increased for the associated features. When misclassified as class 1 when it should be class 0, the weights are decreased for the associated features.</a:t>
            </a:r>
            <a:endParaRPr lang="en-US" sz="2000" b="1" dirty="0">
              <a:sym typeface="+mn-ea"/>
            </a:endParaRPr>
          </a:p>
          <a:p>
            <a:pPr lvl="1" algn="l"/>
            <a:r>
              <a:rPr lang="en-US" sz="2000" b="1" dirty="0">
                <a:sym typeface="+mn-ea"/>
              </a:rPr>
              <a:t>Limitations: </a:t>
            </a:r>
            <a:r>
              <a:rPr lang="en-US" sz="2000" dirty="0">
                <a:sym typeface="+mn-ea"/>
              </a:rPr>
              <a:t>The Perceptron Rule can only solve linearly separable problems and cannot handle tasks with nonlinear decision boundaries.</a:t>
            </a:r>
            <a:endParaRPr lang="en-US" sz="2000" dirty="0">
              <a:sym typeface="+mn-ea"/>
            </a:endParaRPr>
          </a:p>
          <a:p>
            <a:pPr lvl="1" algn="l"/>
            <a:r>
              <a:rPr lang="en-US" sz="2000" b="1" dirty="0">
                <a:sym typeface="+mn-ea"/>
              </a:rPr>
              <a:t>Historical Significance:</a:t>
            </a:r>
            <a:r>
              <a:rPr lang="en-US" sz="2000" dirty="0">
                <a:sym typeface="+mn-ea"/>
              </a:rPr>
              <a:t> It played a pivotal role in the history of machine learning and served as a foundation for more complex neural network models like multi-layer perceptrons (MLPs).</a:t>
            </a:r>
            <a:endParaRPr lang="en-US" sz="2000" dirty="0">
              <a:sym typeface="+mn-ea"/>
            </a:endParaRPr>
          </a:p>
          <a:p>
            <a:pPr lvl="1" algn="l"/>
            <a:r>
              <a:rPr lang="en-US" sz="2000" b="1" dirty="0">
                <a:sym typeface="+mn-ea"/>
              </a:rPr>
              <a:t>Activation Function: </a:t>
            </a:r>
            <a:r>
              <a:rPr lang="en-US" sz="2000" dirty="0">
                <a:sym typeface="+mn-ea"/>
              </a:rPr>
              <a:t>Typically uses a step function for making binary decisions based on the weighted sum of inputs.</a:t>
            </a:r>
            <a:endParaRPr lang="en-US" sz="2000" dirty="0">
              <a:sym typeface="+mn-ea"/>
            </a:endParaRPr>
          </a:p>
          <a:p>
            <a:pPr lvl="1" algn="l"/>
            <a:r>
              <a:rPr lang="en-US" sz="2000" b="1" dirty="0">
                <a:sym typeface="+mn-ea"/>
              </a:rPr>
              <a:t>Bias: </a:t>
            </a:r>
            <a:r>
              <a:rPr lang="en-US" sz="2000" dirty="0">
                <a:sym typeface="+mn-ea"/>
              </a:rPr>
              <a:t>A bias term (threshold) is used to shift the decision boundary.</a:t>
            </a:r>
            <a:endParaRPr lang="en-US" sz="2000" dirty="0">
              <a:sym typeface="+mn-ea"/>
            </a:endParaRPr>
          </a:p>
          <a:p>
            <a:pPr lvl="1" algn="l"/>
            <a:r>
              <a:rPr lang="en-US" sz="2000" b="1" dirty="0">
                <a:sym typeface="+mn-ea"/>
              </a:rPr>
              <a:t>Supervised Learning: </a:t>
            </a:r>
            <a:r>
              <a:rPr lang="en-US" sz="2000" dirty="0">
                <a:sym typeface="+mn-ea"/>
              </a:rPr>
              <a:t>Requires labeled training data for learning and updating weights.</a:t>
            </a:r>
            <a:endParaRPr lang="en-US" sz="2000" dirty="0">
              <a:sym typeface="+mn-ea"/>
            </a:endParaRPr>
          </a:p>
          <a:p>
            <a:pPr lvl="1" algn="l"/>
            <a:r>
              <a:rPr lang="en-US" sz="2000" b="1" dirty="0">
                <a:sym typeface="+mn-ea"/>
              </a:rPr>
              <a:t>Early Neural Network: </a:t>
            </a:r>
            <a:r>
              <a:rPr lang="en-US" sz="2000" dirty="0">
                <a:sym typeface="+mn-ea"/>
              </a:rPr>
              <a:t>Represents one of the earliest forms of artificial neural networks and contributed to the development of the field.</a:t>
            </a: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438765" cy="5337810"/>
          </a:xfrm>
        </p:spPr>
        <p:txBody>
          <a:bodyPr>
            <a:noAutofit/>
          </a:bodyPr>
          <a:p>
            <a:r>
              <a:rPr lang="en-US" sz="3200" b="1"/>
              <a:t>Bias Trade off/ Trade off</a:t>
            </a:r>
            <a:endParaRPr lang="en-US" sz="3200" b="1"/>
          </a:p>
          <a:p>
            <a:r>
              <a:rPr lang="en-US" sz="2400"/>
              <a:t>Simple Algorithm may leads to high bias and low variance and thus error-prone.</a:t>
            </a:r>
            <a:endParaRPr lang="en-US" sz="2400"/>
          </a:p>
          <a:p>
            <a:r>
              <a:rPr lang="en-US" sz="2400"/>
              <a:t>Complex algorithm may leads to low bias and high variance.</a:t>
            </a:r>
            <a:endParaRPr lang="en-US" sz="2400"/>
          </a:p>
          <a:p>
            <a:r>
              <a:rPr lang="en-US" sz="2400"/>
              <a:t>Bias-Trade off lies betweeen Bias and Variance.</a:t>
            </a:r>
            <a:endParaRPr lang="en-US" sz="2400"/>
          </a:p>
          <a:p>
            <a:r>
              <a:rPr lang="en-US" sz="2400"/>
              <a:t>Bias-trade off finds the optimize value of total error.</a:t>
            </a:r>
            <a:endParaRPr lang="en-US" sz="2400"/>
          </a:p>
          <a:p>
            <a:endParaRPr lang="en-US" sz="2400"/>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Bias and Variance Trade off</a:t>
            </a:r>
            <a:r>
              <a:rPr lang="en-US" sz="3200" b="1">
                <a:sym typeface="+mn-ea"/>
              </a:rPr>
              <a:t>,</a:t>
            </a:r>
            <a:endParaRPr lang="en-US" sz="3200" b="1"/>
          </a:p>
        </p:txBody>
      </p:sp>
      <p:pic>
        <p:nvPicPr>
          <p:cNvPr id="2" name="Picture 1"/>
          <p:cNvPicPr>
            <a:picLocks noChangeAspect="1"/>
          </p:cNvPicPr>
          <p:nvPr/>
        </p:nvPicPr>
        <p:blipFill>
          <a:blip r:embed="rId2"/>
          <a:stretch>
            <a:fillRect/>
          </a:stretch>
        </p:blipFill>
        <p:spPr>
          <a:xfrm>
            <a:off x="667385" y="3427095"/>
            <a:ext cx="5481955" cy="3430905"/>
          </a:xfrm>
          <a:prstGeom prst="rect">
            <a:avLst/>
          </a:prstGeom>
        </p:spPr>
      </p:pic>
      <p:sp>
        <p:nvSpPr>
          <p:cNvPr id="7" name="Text Box 6"/>
          <p:cNvSpPr txBox="1"/>
          <p:nvPr/>
        </p:nvSpPr>
        <p:spPr>
          <a:xfrm>
            <a:off x="6149340" y="5116830"/>
            <a:ext cx="6096000" cy="368300"/>
          </a:xfrm>
          <a:prstGeom prst="rect">
            <a:avLst/>
          </a:prstGeom>
          <a:noFill/>
        </p:spPr>
        <p:txBody>
          <a:bodyPr wrap="square" rtlCol="0" anchor="t">
            <a:spAutoFit/>
          </a:bodyPr>
          <a:p>
            <a:pPr algn="ctr"/>
            <a:r>
              <a:rPr lang="en-US" b="1"/>
              <a:t>Total Error = Bias²+ Variance + Irreducible Error</a:t>
            </a:r>
            <a:endParaRPr lang="en-US" b="1"/>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Convergence</a:t>
            </a:r>
            <a:r>
              <a:rPr lang="en-US" sz="2000" b="1" dirty="0">
                <a:sym typeface="+mn-ea"/>
              </a:rPr>
              <a:t> Rules</a:t>
            </a:r>
            <a:endParaRPr lang="en-US" sz="2000" b="1" dirty="0">
              <a:sym typeface="+mn-ea"/>
            </a:endParaRPr>
          </a:p>
          <a:p>
            <a:pPr lvl="1" algn="l"/>
            <a:r>
              <a:rPr lang="en-US" sz="2000" b="1" dirty="0">
                <a:sym typeface="+mn-ea"/>
              </a:rPr>
              <a:t>Convergence in Machine Learning:</a:t>
            </a:r>
            <a:r>
              <a:rPr lang="en-US" sz="2000" dirty="0">
                <a:sym typeface="+mn-ea"/>
              </a:rPr>
              <a:t> Convergence refers to the point where an iterative algorithm reaches a stable solution. It's a critical concept in machine learning and optimization.</a:t>
            </a:r>
            <a:endParaRPr lang="en-US" sz="2000" dirty="0">
              <a:sym typeface="+mn-ea"/>
            </a:endParaRPr>
          </a:p>
          <a:p>
            <a:pPr lvl="1" algn="l"/>
            <a:endParaRPr lang="en-US" sz="2000" dirty="0">
              <a:sym typeface="+mn-ea"/>
            </a:endParaRPr>
          </a:p>
          <a:p>
            <a:pPr lvl="1" algn="l"/>
            <a:r>
              <a:rPr lang="en-US" sz="2000" b="1" dirty="0">
                <a:sym typeface="+mn-ea"/>
              </a:rPr>
              <a:t>Objective: </a:t>
            </a:r>
            <a:r>
              <a:rPr lang="en-US" sz="2000" dirty="0">
                <a:sym typeface="+mn-ea"/>
              </a:rPr>
              <a:t>The goal of convergence is to find an optimal solution, often defined by minimizing an objective function or meeting specific criteria.</a:t>
            </a:r>
            <a:endParaRPr lang="en-US" sz="2000" dirty="0">
              <a:sym typeface="+mn-ea"/>
            </a:endParaRPr>
          </a:p>
          <a:p>
            <a:pPr lvl="1" algn="l"/>
            <a:endParaRPr lang="en-US" sz="2000" dirty="0">
              <a:sym typeface="+mn-ea"/>
            </a:endParaRPr>
          </a:p>
          <a:p>
            <a:pPr lvl="1" algn="l"/>
            <a:r>
              <a:rPr lang="en-US" sz="2000" b="1" dirty="0">
                <a:sym typeface="+mn-ea"/>
              </a:rPr>
              <a:t>Criteria for Convergence:</a:t>
            </a:r>
            <a:r>
              <a:rPr lang="en-US" sz="2000" dirty="0">
                <a:sym typeface="+mn-ea"/>
              </a:rPr>
              <a:t> The specific criteria for convergence can vary depending on the algorithm and problem. Common criteria include:</a:t>
            </a:r>
            <a:endParaRPr lang="en-US" sz="2000" dirty="0">
              <a:sym typeface="+mn-ea"/>
            </a:endParaRPr>
          </a:p>
          <a:p>
            <a:pPr lvl="1" algn="l"/>
            <a:endParaRPr lang="en-US" sz="2000" dirty="0">
              <a:sym typeface="+mn-ea"/>
            </a:endParaRPr>
          </a:p>
          <a:p>
            <a:pPr lvl="2" algn="l"/>
            <a:r>
              <a:rPr lang="en-US" sz="1665" dirty="0">
                <a:sym typeface="+mn-ea"/>
              </a:rPr>
              <a:t>A small change in the objective function or loss function between iterations.</a:t>
            </a:r>
            <a:endParaRPr lang="en-US" sz="1665" dirty="0">
              <a:sym typeface="+mn-ea"/>
            </a:endParaRPr>
          </a:p>
          <a:p>
            <a:pPr lvl="2" algn="l"/>
            <a:r>
              <a:rPr lang="en-US" sz="1665" dirty="0">
                <a:sym typeface="+mn-ea"/>
              </a:rPr>
              <a:t>Reaching a predefined maximum number of iterations.</a:t>
            </a:r>
            <a:endParaRPr lang="en-US" sz="1665" dirty="0">
              <a:sym typeface="+mn-ea"/>
            </a:endParaRPr>
          </a:p>
          <a:p>
            <a:pPr lvl="2" algn="l"/>
            <a:r>
              <a:rPr lang="en-US" sz="1665" dirty="0">
                <a:sym typeface="+mn-ea"/>
              </a:rPr>
              <a:t>Achieving a specific level of accuracy or error tolerance.</a:t>
            </a:r>
            <a:endParaRPr lang="en-US" sz="1665" dirty="0">
              <a:sym typeface="+mn-ea"/>
            </a:endParaRPr>
          </a:p>
          <a:p>
            <a:pPr lvl="2" algn="l"/>
            <a:r>
              <a:rPr lang="en-US" sz="1665" dirty="0">
                <a:sym typeface="+mn-ea"/>
              </a:rPr>
              <a:t>Satisfying certain mathematical conditions, like gradient descent reaching a stationary point.</a:t>
            </a:r>
            <a:endParaRPr lang="en-US" sz="1665"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Convergence</a:t>
            </a:r>
            <a:r>
              <a:rPr lang="en-US" sz="2000" b="1" dirty="0">
                <a:sym typeface="+mn-ea"/>
              </a:rPr>
              <a:t> Rules</a:t>
            </a:r>
            <a:endParaRPr lang="en-US" sz="2000" b="1" dirty="0">
              <a:sym typeface="+mn-ea"/>
            </a:endParaRPr>
          </a:p>
          <a:p>
            <a:pPr lvl="1" algn="l"/>
            <a:r>
              <a:rPr lang="en-US" sz="2000" b="1" dirty="0">
                <a:sym typeface="+mn-ea"/>
              </a:rPr>
              <a:t>Iterative Algorithms:</a:t>
            </a:r>
            <a:r>
              <a:rPr lang="en-US" sz="2000" dirty="0">
                <a:sym typeface="+mn-ea"/>
              </a:rPr>
              <a:t> Many machine learning and optimization algorithms are iterative in nature, meaning they repeatedly update their parameters or variables to approach an optimal solution.</a:t>
            </a:r>
            <a:endParaRPr lang="en-US" sz="2000" dirty="0">
              <a:sym typeface="+mn-ea"/>
            </a:endParaRPr>
          </a:p>
          <a:p>
            <a:pPr lvl="1" algn="l"/>
            <a:endParaRPr lang="en-US" sz="2000" dirty="0">
              <a:sym typeface="+mn-ea"/>
            </a:endParaRPr>
          </a:p>
          <a:p>
            <a:pPr lvl="1" algn="l"/>
            <a:r>
              <a:rPr lang="en-US" sz="2000" b="1" dirty="0">
                <a:sym typeface="+mn-ea"/>
              </a:rPr>
              <a:t>Examples:</a:t>
            </a:r>
            <a:r>
              <a:rPr lang="en-US" sz="2000" dirty="0">
                <a:sym typeface="+mn-ea"/>
              </a:rPr>
              <a:t> Convergence rules apply to various algorithms, including gradient descent, stochastic gradient descent, Newton's method, expectation-maximization (EM), and more.</a:t>
            </a:r>
            <a:endParaRPr lang="en-US" sz="2000" dirty="0">
              <a:sym typeface="+mn-ea"/>
            </a:endParaRPr>
          </a:p>
          <a:p>
            <a:pPr lvl="1" algn="l"/>
            <a:endParaRPr lang="en-US" sz="2000" dirty="0">
              <a:sym typeface="+mn-ea"/>
            </a:endParaRPr>
          </a:p>
          <a:p>
            <a:pPr lvl="1" algn="l"/>
            <a:r>
              <a:rPr lang="en-US" sz="2000" b="1" dirty="0">
                <a:sym typeface="+mn-ea"/>
              </a:rPr>
              <a:t>Convergence in Neural Networks: </a:t>
            </a:r>
            <a:r>
              <a:rPr lang="en-US" sz="2000" dirty="0">
                <a:sym typeface="+mn-ea"/>
              </a:rPr>
              <a:t>In neural network training, convergence is often measured by observing the decrease in the loss function (e.g., mean squared error) over iterations or epochs. Training stops when the loss converges to a stable value.</a:t>
            </a:r>
            <a:endParaRPr lang="en-US" sz="2000" dirty="0">
              <a:sym typeface="+mn-ea"/>
            </a:endParaRPr>
          </a:p>
          <a:p>
            <a:pPr lvl="1" algn="l"/>
            <a:endParaRPr lang="en-US" sz="2000" dirty="0">
              <a:sym typeface="+mn-ea"/>
            </a:endParaRPr>
          </a:p>
          <a:p>
            <a:pPr lvl="1" algn="l"/>
            <a:r>
              <a:rPr lang="en-US" sz="2000" b="1" dirty="0">
                <a:sym typeface="+mn-ea"/>
              </a:rPr>
              <a:t>Stopping Criteria:</a:t>
            </a:r>
            <a:r>
              <a:rPr lang="en-US" sz="2000" dirty="0">
                <a:sym typeface="+mn-ea"/>
              </a:rPr>
              <a:t> Determining appropriate stopping criteria is essential for avoiding overfitting (continuing training beyond the optimal point) or underfitting (stopping prematurely).</a:t>
            </a: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Convergence</a:t>
            </a:r>
            <a:r>
              <a:rPr lang="en-US" sz="2000" b="1" dirty="0">
                <a:sym typeface="+mn-ea"/>
              </a:rPr>
              <a:t> Rules</a:t>
            </a:r>
            <a:endParaRPr lang="en-US" sz="2000" b="1" dirty="0">
              <a:sym typeface="+mn-ea"/>
            </a:endParaRPr>
          </a:p>
          <a:p>
            <a:pPr lvl="1" algn="l"/>
            <a:r>
              <a:rPr lang="en-US" sz="2000" b="1" dirty="0">
                <a:sym typeface="+mn-ea"/>
              </a:rPr>
              <a:t>Importance: </a:t>
            </a:r>
            <a:r>
              <a:rPr lang="en-US" sz="2000" dirty="0">
                <a:sym typeface="+mn-ea"/>
              </a:rPr>
              <a:t>Convergence is crucial for ensuring that machine learning models and optimization algorithms find meaningful solutions efficiently and reliably.</a:t>
            </a:r>
            <a:endParaRPr lang="en-US" sz="2000" dirty="0">
              <a:sym typeface="+mn-ea"/>
            </a:endParaRPr>
          </a:p>
          <a:p>
            <a:pPr lvl="1" algn="l"/>
            <a:endParaRPr lang="en-US" sz="2000" dirty="0">
              <a:sym typeface="+mn-ea"/>
            </a:endParaRPr>
          </a:p>
          <a:p>
            <a:pPr lvl="1" algn="l"/>
            <a:r>
              <a:rPr lang="en-US" sz="2000" b="1" dirty="0">
                <a:sym typeface="+mn-ea"/>
              </a:rPr>
              <a:t>Convergence Rule in Gradient Descent:</a:t>
            </a:r>
            <a:r>
              <a:rPr lang="en-US" sz="2000" dirty="0">
                <a:sym typeface="+mn-ea"/>
              </a:rPr>
              <a:t> In gradient descent optimization, a common convergence rule is to stop when the change in the loss function between iterations falls below a certain threshold.</a:t>
            </a:r>
            <a:endParaRPr lang="en-US" sz="2000" dirty="0">
              <a:sym typeface="+mn-ea"/>
            </a:endParaRPr>
          </a:p>
          <a:p>
            <a:pPr lvl="1" algn="l"/>
            <a:endParaRPr lang="en-US" sz="2000" dirty="0">
              <a:sym typeface="+mn-ea"/>
            </a:endParaRPr>
          </a:p>
          <a:p>
            <a:pPr lvl="1" algn="l"/>
            <a:r>
              <a:rPr lang="en-US" sz="2000" b="1" dirty="0">
                <a:sym typeface="+mn-ea"/>
              </a:rPr>
              <a:t>Trade-Off:</a:t>
            </a:r>
            <a:r>
              <a:rPr lang="en-US" sz="2000" dirty="0">
                <a:sym typeface="+mn-ea"/>
              </a:rPr>
              <a:t> Balancing convergence with computational resources is essential. Too many iterations may lead to slow training, while too few may result in suboptimal solutions.</a:t>
            </a:r>
            <a:endParaRPr lang="en-US" sz="2000" dirty="0">
              <a:sym typeface="+mn-ea"/>
            </a:endParaRPr>
          </a:p>
          <a:p>
            <a:pPr lvl="1" algn="l"/>
            <a:endParaRPr lang="en-US" sz="2000" dirty="0">
              <a:sym typeface="+mn-ea"/>
            </a:endParaRPr>
          </a:p>
          <a:p>
            <a:pPr lvl="1" algn="l"/>
            <a:r>
              <a:rPr lang="en-US" sz="2000" b="1" dirty="0">
                <a:sym typeface="+mn-ea"/>
              </a:rPr>
              <a:t>Monitoring Convergence:</a:t>
            </a:r>
            <a:r>
              <a:rPr lang="en-US" sz="2000" dirty="0">
                <a:sym typeface="+mn-ea"/>
              </a:rPr>
              <a:t> Practitioners often monitor convergence during training by plotting the loss or objective function's values over time and observing when it stabilizes.</a:t>
            </a:r>
            <a:endParaRPr lang="en-US" sz="2000" dirty="0">
              <a:sym typeface="+mn-ea"/>
            </a:endParaRPr>
          </a:p>
          <a:p>
            <a:pPr lvl="1" algn="l"/>
            <a:endParaRPr lang="en-US" sz="2000" dirty="0">
              <a:sym typeface="+mn-ea"/>
            </a:endParaRPr>
          </a:p>
          <a:p>
            <a:pPr lvl="1" algn="l"/>
            <a:r>
              <a:rPr lang="en-US" sz="2000" b="1" dirty="0">
                <a:sym typeface="+mn-ea"/>
              </a:rPr>
              <a:t>Convergence in Unsupervised Learning:</a:t>
            </a:r>
            <a:r>
              <a:rPr lang="en-US" sz="2000" dirty="0">
                <a:sym typeface="+mn-ea"/>
              </a:rPr>
              <a:t> In unsupervised learning, such as clustering or dimensionality reduction, convergence may refer to the stability of cluster assignments or the convergence of the algorithm's objectives (e.g., variance reduction in PCA).</a:t>
            </a: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dirty="0">
                <a:sym typeface="+mn-ea"/>
              </a:rPr>
              <a:t>Convergence</a:t>
            </a:r>
            <a:r>
              <a:rPr lang="en-US" sz="2000" b="1" dirty="0">
                <a:sym typeface="+mn-ea"/>
              </a:rPr>
              <a:t> Rules</a:t>
            </a:r>
            <a:endParaRPr lang="en-US" sz="2000" b="1" dirty="0">
              <a:sym typeface="+mn-ea"/>
            </a:endParaRPr>
          </a:p>
          <a:p>
            <a:pPr lvl="1" algn="l"/>
            <a:r>
              <a:rPr lang="en-US" sz="2000" b="1" dirty="0">
                <a:sym typeface="+mn-ea"/>
              </a:rPr>
              <a:t>Adaptive Methods:</a:t>
            </a:r>
            <a:r>
              <a:rPr lang="en-US" sz="2000" dirty="0">
                <a:sym typeface="+mn-ea"/>
              </a:rPr>
              <a:t> Some algorithms, like adaptive learning rate methods in optimization (e.g., Adam), dynamically adjust their behavior during training, which can affect the criteria for convergence.</a:t>
            </a:r>
            <a:endParaRPr lang="en-US" sz="2000" dirty="0">
              <a:sym typeface="+mn-ea"/>
            </a:endParaRPr>
          </a:p>
          <a:p>
            <a:pPr lvl="1" algn="l"/>
            <a:endParaRPr lang="en-US" sz="2000" dirty="0">
              <a:sym typeface="+mn-ea"/>
            </a:endParaRPr>
          </a:p>
          <a:p>
            <a:pPr lvl="1" algn="l"/>
            <a:r>
              <a:rPr lang="en-US" sz="2000" b="1" dirty="0">
                <a:sym typeface="+mn-ea"/>
              </a:rPr>
              <a:t>Convergence and Hyperparameter Tuning: </a:t>
            </a:r>
            <a:r>
              <a:rPr lang="en-US" sz="2000" dirty="0">
                <a:sym typeface="+mn-ea"/>
              </a:rPr>
              <a:t>Selecting appropriate hyperparameters (e.g., learning rate, batch size) can impact convergence, and fine-tuning these hyperparameters is often part of model development.</a:t>
            </a:r>
            <a:endParaRPr lang="en-US" sz="2000" dirty="0">
              <a:sym typeface="+mn-ea"/>
            </a:endParaRPr>
          </a:p>
          <a:p>
            <a:pPr lvl="1" algn="l"/>
            <a:endParaRPr lang="en-US" sz="2000" dirty="0">
              <a:sym typeface="+mn-ea"/>
            </a:endParaRPr>
          </a:p>
          <a:p>
            <a:pPr lvl="1" algn="l"/>
            <a:r>
              <a:rPr lang="en-US" sz="2000" b="1" dirty="0">
                <a:sym typeface="+mn-ea"/>
              </a:rPr>
              <a:t>Early Stopping: </a:t>
            </a:r>
            <a:r>
              <a:rPr lang="en-US" sz="2000" dirty="0">
                <a:sym typeface="+mn-ea"/>
              </a:rPr>
              <a:t>A common practice in machine learning is early stopping, where training is halted when no significant improvement in the objective function is observed for a predefined number of iterations.</a:t>
            </a:r>
            <a:endParaRPr lang="en-US" sz="2000" dirty="0">
              <a:sym typeface="+mn-ea"/>
            </a:endParaRPr>
          </a:p>
          <a:p>
            <a:pPr lvl="1" algn="l"/>
            <a:endParaRPr lang="en-US" sz="2000" dirty="0">
              <a:sym typeface="+mn-ea"/>
            </a:endParaRPr>
          </a:p>
          <a:p>
            <a:pPr lvl="1" algn="l"/>
            <a:r>
              <a:rPr lang="en-US" sz="2000" b="1" dirty="0">
                <a:sym typeface="+mn-ea"/>
              </a:rPr>
              <a:t>Convergence in Reinforcement Learning:</a:t>
            </a:r>
            <a:r>
              <a:rPr lang="en-US" sz="2000" dirty="0">
                <a:sym typeface="+mn-ea"/>
              </a:rPr>
              <a:t> In reinforcement learning, convergence may refer to the stability of the policy or value function during training.</a:t>
            </a:r>
            <a:endParaRPr lang="en-US" sz="20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a:sym typeface="+mn-ea"/>
              </a:rPr>
              <a:t>Hebb Learning.</a:t>
            </a:r>
            <a:endParaRPr lang="en-US" sz="2000" b="1">
              <a:sym typeface="+mn-ea"/>
            </a:endParaRPr>
          </a:p>
          <a:p>
            <a:pPr lvl="1" algn="l"/>
            <a:r>
              <a:rPr lang="en-US" sz="1710" dirty="0">
                <a:sym typeface="+mn-ea"/>
              </a:rPr>
              <a:t>Proposed by Donald O Hebb.</a:t>
            </a:r>
            <a:endParaRPr lang="en-US" sz="1710" dirty="0">
              <a:sym typeface="+mn-ea"/>
            </a:endParaRPr>
          </a:p>
          <a:p>
            <a:pPr lvl="1" algn="l"/>
            <a:r>
              <a:rPr lang="en-US" sz="1710" dirty="0">
                <a:sym typeface="+mn-ea"/>
              </a:rPr>
              <a:t>It is used for pattern classification. </a:t>
            </a:r>
            <a:endParaRPr lang="en-US" sz="1710" dirty="0">
              <a:sym typeface="+mn-ea"/>
            </a:endParaRPr>
          </a:p>
          <a:p>
            <a:pPr lvl="1" algn="l"/>
            <a:r>
              <a:rPr lang="en-US" sz="1710" dirty="0">
                <a:sym typeface="+mn-ea"/>
              </a:rPr>
              <a:t>It is a single layer neural network, i.e. it has one input layer and one output layer. </a:t>
            </a:r>
            <a:endParaRPr lang="en-US" sz="1710" dirty="0">
              <a:sym typeface="+mn-ea"/>
            </a:endParaRPr>
          </a:p>
          <a:p>
            <a:pPr lvl="1" algn="l"/>
            <a:r>
              <a:rPr lang="en-US" sz="1710" dirty="0">
                <a:sym typeface="+mn-ea"/>
              </a:rPr>
              <a:t>The input layer can have many units, say n but The output layer only has one unit. </a:t>
            </a:r>
            <a:endParaRPr lang="en-US" sz="1710" dirty="0">
              <a:sym typeface="+mn-ea"/>
            </a:endParaRPr>
          </a:p>
          <a:p>
            <a:pPr lvl="1" algn="l"/>
            <a:r>
              <a:rPr lang="en-US" sz="1710" dirty="0">
                <a:sym typeface="+mn-ea"/>
              </a:rPr>
              <a:t>Hebbian rule works by updating the weights between neurons in the neural network for each training sample.</a:t>
            </a:r>
            <a:endParaRPr lang="en-US" sz="1710" dirty="0">
              <a:sym typeface="+mn-ea"/>
            </a:endParaRPr>
          </a:p>
          <a:p>
            <a:pPr lvl="0" algn="l"/>
            <a:r>
              <a:rPr lang="en-US" sz="2000" b="1" dirty="0">
                <a:sym typeface="+mn-ea"/>
              </a:rPr>
              <a:t>Hebbian Learning Rule Algorithm : </a:t>
            </a:r>
            <a:endParaRPr lang="en-US" sz="2000" b="1" dirty="0">
              <a:sym typeface="+mn-ea"/>
            </a:endParaRPr>
          </a:p>
          <a:p>
            <a:pPr marL="800100" lvl="1" indent="-342900" algn="l">
              <a:buAutoNum type="arabicPeriod"/>
            </a:pPr>
            <a:r>
              <a:rPr lang="en-US" sz="1710" dirty="0">
                <a:sym typeface="+mn-ea"/>
              </a:rPr>
              <a:t>Set all weights to zero, w</a:t>
            </a:r>
            <a:r>
              <a:rPr lang="en-US" sz="1710" baseline="-25000" dirty="0">
                <a:sym typeface="+mn-ea"/>
              </a:rPr>
              <a:t>i</a:t>
            </a:r>
            <a:r>
              <a:rPr lang="en-US" sz="1710" dirty="0">
                <a:sym typeface="+mn-ea"/>
              </a:rPr>
              <a:t> = 0 for i=1 to n, and bias to zero.</a:t>
            </a:r>
            <a:endParaRPr lang="en-US" sz="1710" dirty="0">
              <a:sym typeface="+mn-ea"/>
            </a:endParaRPr>
          </a:p>
          <a:p>
            <a:pPr marL="800100" lvl="1" indent="-342900" algn="l">
              <a:buAutoNum type="arabicPeriod"/>
            </a:pPr>
            <a:r>
              <a:rPr lang="en-US" sz="1710" dirty="0">
                <a:sym typeface="+mn-ea"/>
              </a:rPr>
              <a:t>For each input vector, S(input vector) : t(target output pair), repeat steps 3-5.</a:t>
            </a:r>
            <a:endParaRPr lang="en-US" sz="1710" dirty="0">
              <a:sym typeface="+mn-ea"/>
            </a:endParaRPr>
          </a:p>
          <a:p>
            <a:pPr marL="800100" lvl="1" indent="-342900" algn="l">
              <a:buAutoNum type="arabicPeriod"/>
            </a:pPr>
            <a:r>
              <a:rPr lang="en-US" sz="1710" dirty="0">
                <a:sym typeface="+mn-ea"/>
              </a:rPr>
              <a:t>Set activations for input units with the input vector X</a:t>
            </a:r>
            <a:r>
              <a:rPr lang="en-US" sz="1710" baseline="-25000" dirty="0">
                <a:sym typeface="+mn-ea"/>
              </a:rPr>
              <a:t>i</a:t>
            </a:r>
            <a:r>
              <a:rPr lang="en-US" sz="1710" dirty="0">
                <a:sym typeface="+mn-ea"/>
              </a:rPr>
              <a:t> = S</a:t>
            </a:r>
            <a:r>
              <a:rPr lang="en-US" sz="1710" baseline="-25000" dirty="0">
                <a:sym typeface="+mn-ea"/>
              </a:rPr>
              <a:t>i</a:t>
            </a:r>
            <a:r>
              <a:rPr lang="en-US" sz="1710" dirty="0">
                <a:sym typeface="+mn-ea"/>
              </a:rPr>
              <a:t> for i = 1 to n.</a:t>
            </a:r>
            <a:endParaRPr lang="en-US" sz="1710" dirty="0">
              <a:sym typeface="+mn-ea"/>
            </a:endParaRPr>
          </a:p>
          <a:p>
            <a:pPr marL="800100" lvl="1" indent="-342900" algn="l">
              <a:buAutoNum type="arabicPeriod"/>
            </a:pPr>
            <a:r>
              <a:rPr lang="en-US" sz="1710" dirty="0">
                <a:sym typeface="+mn-ea"/>
              </a:rPr>
              <a:t>Set the corresponding output value to the output neuron, i.e. y = t.</a:t>
            </a:r>
            <a:endParaRPr lang="en-US" sz="1710" dirty="0">
              <a:sym typeface="+mn-ea"/>
            </a:endParaRPr>
          </a:p>
          <a:p>
            <a:pPr marL="800100" lvl="1" indent="-342900" algn="l">
              <a:buAutoNum type="arabicPeriod"/>
            </a:pPr>
            <a:r>
              <a:rPr lang="en-US" sz="1710" dirty="0">
                <a:sym typeface="+mn-ea"/>
              </a:rPr>
              <a:t>Update weight and bias by applying Hebb rule for all i = 1 to n:</a:t>
            </a:r>
            <a:endParaRPr lang="en-US" sz="171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2" name="Picture 1"/>
          <p:cNvPicPr>
            <a:picLocks noChangeAspect="1"/>
          </p:cNvPicPr>
          <p:nvPr/>
        </p:nvPicPr>
        <p:blipFill>
          <a:blip r:embed="rId2"/>
          <a:stretch>
            <a:fillRect/>
          </a:stretch>
        </p:blipFill>
        <p:spPr>
          <a:xfrm>
            <a:off x="4688205" y="4822190"/>
            <a:ext cx="3771900" cy="145732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a:sym typeface="+mn-ea"/>
              </a:rPr>
              <a:t>Implementation of AND gate using Hebb Learning.</a:t>
            </a:r>
            <a:endParaRPr lang="en-US" sz="2000" b="1">
              <a:sym typeface="+mn-ea"/>
            </a:endParaRPr>
          </a:p>
          <a:p>
            <a:pPr lvl="0" algn="l"/>
            <a:r>
              <a:rPr lang="en-US" sz="1800">
                <a:sym typeface="+mn-ea"/>
              </a:rPr>
              <a:t>Step 1 : Set weight and bias to zero, w = [ 0 0 0 ]</a:t>
            </a:r>
            <a:r>
              <a:rPr lang="en-US" sz="1800" baseline="30000">
                <a:sym typeface="+mn-ea"/>
              </a:rPr>
              <a:t>T </a:t>
            </a:r>
            <a:r>
              <a:rPr lang="en-US" sz="1800">
                <a:sym typeface="+mn-ea"/>
              </a:rPr>
              <a:t> and b = 0.</a:t>
            </a:r>
            <a:endParaRPr lang="en-US" sz="1800">
              <a:sym typeface="+mn-ea"/>
            </a:endParaRPr>
          </a:p>
          <a:p>
            <a:pPr lvl="0" algn="l"/>
            <a:r>
              <a:rPr lang="en-US" sz="1800">
                <a:sym typeface="+mn-ea"/>
              </a:rPr>
              <a:t>Step 2 : Set input vector Xi = Si  for i = 1 to 4.</a:t>
            </a:r>
            <a:endParaRPr lang="en-US" sz="1800">
              <a:sym typeface="+mn-ea"/>
            </a:endParaRPr>
          </a:p>
          <a:p>
            <a:pPr lvl="1" algn="l"/>
            <a:r>
              <a:rPr lang="en-US" sz="1600">
                <a:sym typeface="+mn-ea"/>
              </a:rPr>
              <a:t>X</a:t>
            </a:r>
            <a:r>
              <a:rPr lang="en-US" sz="1600" baseline="-25000">
                <a:sym typeface="+mn-ea"/>
              </a:rPr>
              <a:t>1</a:t>
            </a:r>
            <a:r>
              <a:rPr lang="en-US" sz="1600">
                <a:sym typeface="+mn-ea"/>
              </a:rPr>
              <a:t> = [ -1 -1 1 ]</a:t>
            </a:r>
            <a:r>
              <a:rPr lang="en-US" sz="1600" baseline="30000">
                <a:sym typeface="+mn-ea"/>
              </a:rPr>
              <a:t>T</a:t>
            </a:r>
            <a:endParaRPr lang="en-US" sz="1600">
              <a:sym typeface="+mn-ea"/>
            </a:endParaRPr>
          </a:p>
          <a:p>
            <a:pPr lvl="1" algn="l"/>
            <a:r>
              <a:rPr lang="en-US" sz="1600">
                <a:sym typeface="+mn-ea"/>
              </a:rPr>
              <a:t>X</a:t>
            </a:r>
            <a:r>
              <a:rPr lang="en-US" sz="1600" baseline="-25000">
                <a:sym typeface="+mn-ea"/>
              </a:rPr>
              <a:t>2</a:t>
            </a:r>
            <a:r>
              <a:rPr lang="en-US" sz="1600">
                <a:sym typeface="+mn-ea"/>
              </a:rPr>
              <a:t> = [ -1 1 1 ]</a:t>
            </a:r>
            <a:r>
              <a:rPr lang="en-US" sz="1600" baseline="30000">
                <a:sym typeface="+mn-ea"/>
              </a:rPr>
              <a:t>T</a:t>
            </a:r>
            <a:endParaRPr lang="en-US" sz="1600" baseline="30000">
              <a:sym typeface="+mn-ea"/>
            </a:endParaRPr>
          </a:p>
          <a:p>
            <a:pPr lvl="1" algn="l"/>
            <a:r>
              <a:rPr lang="en-US" sz="1600">
                <a:sym typeface="+mn-ea"/>
              </a:rPr>
              <a:t>X</a:t>
            </a:r>
            <a:r>
              <a:rPr lang="en-US" sz="1600" baseline="-25000">
                <a:sym typeface="+mn-ea"/>
              </a:rPr>
              <a:t>3</a:t>
            </a:r>
            <a:r>
              <a:rPr lang="en-US" sz="1600">
                <a:sym typeface="+mn-ea"/>
              </a:rPr>
              <a:t> = [ 1 -1 1 ]</a:t>
            </a:r>
            <a:r>
              <a:rPr lang="en-US" sz="1600" baseline="30000">
                <a:sym typeface="+mn-ea"/>
              </a:rPr>
              <a:t>T</a:t>
            </a:r>
            <a:endParaRPr lang="en-US" sz="1600">
              <a:sym typeface="+mn-ea"/>
            </a:endParaRPr>
          </a:p>
          <a:p>
            <a:pPr lvl="1" algn="l"/>
            <a:r>
              <a:rPr lang="en-US" sz="1600">
                <a:sym typeface="+mn-ea"/>
              </a:rPr>
              <a:t>X</a:t>
            </a:r>
            <a:r>
              <a:rPr lang="en-US" sz="1600" baseline="-25000">
                <a:sym typeface="+mn-ea"/>
              </a:rPr>
              <a:t>4</a:t>
            </a:r>
            <a:r>
              <a:rPr lang="en-US" sz="1600">
                <a:sym typeface="+mn-ea"/>
              </a:rPr>
              <a:t> = [ 1 1 1 ]</a:t>
            </a:r>
            <a:r>
              <a:rPr lang="en-US" sz="1600" baseline="30000">
                <a:sym typeface="+mn-ea"/>
              </a:rPr>
              <a:t>T</a:t>
            </a:r>
            <a:endParaRPr lang="en-US" sz="1600">
              <a:sym typeface="+mn-ea"/>
            </a:endParaRPr>
          </a:p>
          <a:p>
            <a:pPr lvl="0" algn="l"/>
            <a:r>
              <a:rPr lang="en-US" sz="1800">
                <a:sym typeface="+mn-ea"/>
              </a:rPr>
              <a:t>Step 3 : Output value is set to y = t.</a:t>
            </a:r>
            <a:endParaRPr lang="en-US" sz="1800">
              <a:sym typeface="+mn-ea"/>
            </a:endParaRPr>
          </a:p>
          <a:p>
            <a:pPr lvl="0" algn="l"/>
            <a:r>
              <a:rPr lang="en-US" sz="1800">
                <a:sym typeface="+mn-ea"/>
              </a:rPr>
              <a:t>Step 4 : Modifying weights using Hebbian Rule:</a:t>
            </a:r>
            <a:endParaRPr lang="en-US" sz="1800">
              <a:sym typeface="+mn-ea"/>
            </a:endParaRPr>
          </a:p>
          <a:p>
            <a:pPr lvl="1" algn="l"/>
            <a:r>
              <a:rPr lang="en-US" sz="1600" b="1">
                <a:sym typeface="+mn-ea"/>
              </a:rPr>
              <a:t>First iteration </a:t>
            </a:r>
            <a:r>
              <a:rPr lang="en-US" sz="1600">
                <a:sym typeface="+mn-ea"/>
              </a:rPr>
              <a:t>– </a:t>
            </a:r>
            <a:endParaRPr lang="en-US" sz="1600">
              <a:sym typeface="+mn-ea"/>
            </a:endParaRPr>
          </a:p>
          <a:p>
            <a:pPr lvl="2" algn="l"/>
            <a:r>
              <a:rPr lang="en-US" sz="1400">
                <a:sym typeface="+mn-ea"/>
              </a:rPr>
              <a:t>w(new) = w(old) + x</a:t>
            </a:r>
            <a:r>
              <a:rPr lang="en-US" sz="1400" baseline="-25000">
                <a:sym typeface="+mn-ea"/>
              </a:rPr>
              <a:t>1</a:t>
            </a:r>
            <a:r>
              <a:rPr lang="en-US" sz="1400">
                <a:sym typeface="+mn-ea"/>
              </a:rPr>
              <a:t>y</a:t>
            </a:r>
            <a:r>
              <a:rPr lang="en-US" sz="1400" baseline="-25000">
                <a:sym typeface="+mn-ea"/>
              </a:rPr>
              <a:t>1</a:t>
            </a:r>
            <a:r>
              <a:rPr lang="en-US" sz="1400">
                <a:sym typeface="+mn-ea"/>
              </a:rPr>
              <a:t> = [ 0 0 0 ]</a:t>
            </a:r>
            <a:r>
              <a:rPr lang="en-US" sz="1400" baseline="30000">
                <a:sym typeface="+mn-ea"/>
              </a:rPr>
              <a:t>T</a:t>
            </a:r>
            <a:r>
              <a:rPr lang="en-US" sz="1400">
                <a:sym typeface="+mn-ea"/>
              </a:rPr>
              <a:t> + [ -1 -1 1 ]</a:t>
            </a:r>
            <a:r>
              <a:rPr lang="en-US" sz="1400" baseline="30000">
                <a:sym typeface="+mn-ea"/>
              </a:rPr>
              <a:t>T </a:t>
            </a:r>
            <a:r>
              <a:rPr lang="en-US" sz="1400">
                <a:sym typeface="+mn-ea"/>
              </a:rPr>
              <a:t>. [ -1 ] = [ 1 1 -1 ]</a:t>
            </a:r>
            <a:r>
              <a:rPr lang="en-US" sz="1400" baseline="30000">
                <a:sym typeface="+mn-ea"/>
              </a:rPr>
              <a:t>T</a:t>
            </a:r>
            <a:endParaRPr lang="en-US" sz="1400">
              <a:sym typeface="+mn-ea"/>
            </a:endParaRPr>
          </a:p>
          <a:p>
            <a:pPr lvl="2" algn="l"/>
            <a:r>
              <a:rPr lang="en-US" sz="1400">
                <a:sym typeface="+mn-ea"/>
              </a:rPr>
              <a:t>For the second iteration, the final weight of the first one will be used and so on.</a:t>
            </a:r>
            <a:endParaRPr lang="en-US" sz="1400">
              <a:sym typeface="+mn-ea"/>
            </a:endParaRPr>
          </a:p>
          <a:p>
            <a:pPr lvl="1" algn="l"/>
            <a:r>
              <a:rPr lang="en-US" sz="1600" b="1">
                <a:sym typeface="+mn-ea"/>
              </a:rPr>
              <a:t>Second iteration –</a:t>
            </a:r>
            <a:endParaRPr lang="en-US" sz="1600">
              <a:sym typeface="+mn-ea"/>
            </a:endParaRPr>
          </a:p>
          <a:p>
            <a:pPr lvl="2" algn="l"/>
            <a:r>
              <a:rPr lang="en-US" sz="1400">
                <a:sym typeface="+mn-ea"/>
              </a:rPr>
              <a:t>w(new) = [ 1 1 -1 ]</a:t>
            </a:r>
            <a:r>
              <a:rPr lang="en-US" sz="1400" baseline="30000">
                <a:sym typeface="+mn-ea"/>
              </a:rPr>
              <a:t>T</a:t>
            </a:r>
            <a:r>
              <a:rPr lang="en-US" sz="1400">
                <a:sym typeface="+mn-ea"/>
              </a:rPr>
              <a:t> + [ -1 1 1 ]</a:t>
            </a:r>
            <a:r>
              <a:rPr lang="en-US" sz="1400" baseline="30000">
                <a:sym typeface="+mn-ea"/>
              </a:rPr>
              <a:t>T </a:t>
            </a:r>
            <a:r>
              <a:rPr lang="en-US" sz="1400">
                <a:sym typeface="+mn-ea"/>
              </a:rPr>
              <a:t>. [ -1 ] = [ 2 0 -2 ]</a:t>
            </a:r>
            <a:r>
              <a:rPr lang="en-US" sz="1400" baseline="30000">
                <a:sym typeface="+mn-ea"/>
              </a:rPr>
              <a:t>T</a:t>
            </a:r>
            <a:endParaRPr lang="en-US" sz="1400">
              <a:sym typeface="+mn-ea"/>
            </a:endParaRPr>
          </a:p>
          <a:p>
            <a:pPr lvl="1" algn="l"/>
            <a:r>
              <a:rPr lang="en-US" sz="1600" b="1">
                <a:sym typeface="+mn-ea"/>
              </a:rPr>
              <a:t>Third iteration – </a:t>
            </a:r>
            <a:endParaRPr lang="en-US" sz="1600" b="1">
              <a:sym typeface="+mn-ea"/>
            </a:endParaRPr>
          </a:p>
          <a:p>
            <a:pPr lvl="2" algn="l"/>
            <a:r>
              <a:rPr lang="en-US" sz="1400">
                <a:sym typeface="+mn-ea"/>
              </a:rPr>
              <a:t>w(new) = [ 2 0 -2]</a:t>
            </a:r>
            <a:r>
              <a:rPr lang="en-US" sz="1400" baseline="30000">
                <a:sym typeface="+mn-ea"/>
              </a:rPr>
              <a:t>T</a:t>
            </a:r>
            <a:r>
              <a:rPr lang="en-US" sz="1400">
                <a:sym typeface="+mn-ea"/>
              </a:rPr>
              <a:t> + [ 1 -1 1 ]</a:t>
            </a:r>
            <a:r>
              <a:rPr lang="en-US" sz="1400" baseline="30000">
                <a:sym typeface="+mn-ea"/>
              </a:rPr>
              <a:t>T</a:t>
            </a:r>
            <a:r>
              <a:rPr lang="en-US" sz="1400">
                <a:sym typeface="+mn-ea"/>
              </a:rPr>
              <a:t> . [ -1 ] = [ 1 1 -3 ]</a:t>
            </a:r>
            <a:r>
              <a:rPr lang="en-US" sz="1400" baseline="30000">
                <a:sym typeface="+mn-ea"/>
              </a:rPr>
              <a:t>T</a:t>
            </a:r>
            <a:endParaRPr lang="en-US" sz="1400" baseline="30000">
              <a:sym typeface="+mn-ea"/>
            </a:endParaRPr>
          </a:p>
          <a:p>
            <a:pPr lvl="1" algn="l"/>
            <a:r>
              <a:rPr lang="en-US" sz="1540" b="1">
                <a:sym typeface="+mn-ea"/>
              </a:rPr>
              <a:t>Fourth iteration – </a:t>
            </a:r>
            <a:endParaRPr lang="en-US" sz="1540" b="1">
              <a:sym typeface="+mn-ea"/>
            </a:endParaRPr>
          </a:p>
          <a:p>
            <a:pPr lvl="2" algn="l"/>
            <a:r>
              <a:rPr lang="en-US" sz="1330">
                <a:sym typeface="+mn-ea"/>
              </a:rPr>
              <a:t>w(new) = [ 1 1 -3]</a:t>
            </a:r>
            <a:r>
              <a:rPr lang="en-US" sz="1330" baseline="30000">
                <a:sym typeface="+mn-ea"/>
              </a:rPr>
              <a:t>T</a:t>
            </a:r>
            <a:r>
              <a:rPr lang="en-US" sz="1330">
                <a:sym typeface="+mn-ea"/>
              </a:rPr>
              <a:t> + [ 1 1 1 ]</a:t>
            </a:r>
            <a:r>
              <a:rPr lang="en-US" sz="1330" baseline="30000">
                <a:sym typeface="+mn-ea"/>
              </a:rPr>
              <a:t>T</a:t>
            </a:r>
            <a:r>
              <a:rPr lang="en-US" sz="1330">
                <a:sym typeface="+mn-ea"/>
              </a:rPr>
              <a:t> . [ 1 ] = [ 2 2 -2 ]</a:t>
            </a:r>
            <a:r>
              <a:rPr lang="en-US" sz="1330" baseline="30000">
                <a:sym typeface="+mn-ea"/>
              </a:rPr>
              <a:t>T</a:t>
            </a:r>
            <a:endParaRPr lang="en-US" sz="1330">
              <a:sym typeface="+mn-ea"/>
            </a:endParaRPr>
          </a:p>
          <a:p>
            <a:pPr lvl="2" algn="l"/>
            <a:r>
              <a:rPr lang="en-US" sz="1330">
                <a:sym typeface="+mn-ea"/>
              </a:rPr>
              <a:t>So, the final weight matrix is [ 2 2 -2 ]</a:t>
            </a:r>
            <a:r>
              <a:rPr lang="en-US" sz="1330" baseline="30000">
                <a:sym typeface="+mn-ea"/>
              </a:rPr>
              <a:t>T</a:t>
            </a:r>
            <a:endParaRPr lang="en-US" sz="1330">
              <a:sym typeface="+mn-ea"/>
            </a:endParaRPr>
          </a:p>
          <a:p>
            <a:pPr lvl="1" algn="l"/>
            <a:endParaRPr lang="en-US" sz="1600"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6" name="Picture 5"/>
          <p:cNvPicPr>
            <a:picLocks noChangeAspect="1"/>
          </p:cNvPicPr>
          <p:nvPr/>
        </p:nvPicPr>
        <p:blipFill>
          <a:blip r:embed="rId2"/>
          <a:srcRect l="4294" t="9789" r="4294" b="9219"/>
          <a:stretch>
            <a:fillRect/>
          </a:stretch>
        </p:blipFill>
        <p:spPr>
          <a:xfrm>
            <a:off x="7118350" y="1727835"/>
            <a:ext cx="4566920" cy="1517015"/>
          </a:xfrm>
          <a:prstGeom prst="rect">
            <a:avLst/>
          </a:prstGeom>
        </p:spPr>
      </p:pic>
      <p:pic>
        <p:nvPicPr>
          <p:cNvPr id="7" name="Picture 6"/>
          <p:cNvPicPr>
            <a:picLocks noChangeAspect="1"/>
          </p:cNvPicPr>
          <p:nvPr/>
        </p:nvPicPr>
        <p:blipFill>
          <a:blip r:embed="rId3"/>
          <a:srcRect l="5490" t="9048" r="4092" b="10230"/>
          <a:stretch>
            <a:fillRect/>
          </a:stretch>
        </p:blipFill>
        <p:spPr>
          <a:xfrm>
            <a:off x="7861300" y="4835525"/>
            <a:ext cx="3823970" cy="191198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2000" b="1">
                <a:sym typeface="+mn-ea"/>
              </a:rPr>
              <a:t>Testing the network : </a:t>
            </a:r>
            <a:endParaRPr lang="en-US" sz="2000" b="1">
              <a:sym typeface="+mn-ea"/>
            </a:endParaRPr>
          </a:p>
          <a:p>
            <a:pPr lvl="1" algn="l"/>
            <a:r>
              <a:rPr lang="en-US" sz="1540">
                <a:sym typeface="+mn-ea"/>
              </a:rPr>
              <a:t>For x</a:t>
            </a:r>
            <a:r>
              <a:rPr lang="en-US" sz="1540" baseline="-25000">
                <a:sym typeface="+mn-ea"/>
              </a:rPr>
              <a:t>1 </a:t>
            </a:r>
            <a:r>
              <a:rPr lang="en-US" sz="1540">
                <a:sym typeface="+mn-ea"/>
              </a:rPr>
              <a:t>= -1, x</a:t>
            </a:r>
            <a:r>
              <a:rPr lang="en-US" sz="1540" baseline="-25000">
                <a:sym typeface="+mn-ea"/>
              </a:rPr>
              <a:t>2 </a:t>
            </a:r>
            <a:r>
              <a:rPr lang="en-US" sz="1540">
                <a:sym typeface="+mn-ea"/>
              </a:rPr>
              <a:t>= -1, b = 1, Y = (-1)(2) + (-1)(2) + (1)(-2) = -6</a:t>
            </a:r>
            <a:endParaRPr lang="en-US" sz="1540">
              <a:sym typeface="+mn-ea"/>
            </a:endParaRPr>
          </a:p>
          <a:p>
            <a:pPr lvl="1" algn="l"/>
            <a:r>
              <a:rPr lang="en-US" sz="1540">
                <a:sym typeface="+mn-ea"/>
              </a:rPr>
              <a:t>For x</a:t>
            </a:r>
            <a:r>
              <a:rPr lang="en-US" sz="1540" baseline="-25000">
                <a:sym typeface="+mn-ea"/>
              </a:rPr>
              <a:t>1</a:t>
            </a:r>
            <a:r>
              <a:rPr lang="en-US" sz="1540">
                <a:sym typeface="+mn-ea"/>
              </a:rPr>
              <a:t> = -1, x</a:t>
            </a:r>
            <a:r>
              <a:rPr lang="en-US" sz="1540" baseline="-25000">
                <a:sym typeface="+mn-ea"/>
              </a:rPr>
              <a:t>2</a:t>
            </a:r>
            <a:r>
              <a:rPr lang="en-US" sz="1540">
                <a:sym typeface="+mn-ea"/>
              </a:rPr>
              <a:t> = 1, b = 1, Y = (-1)(2) + (1)(2) + (1)(-2) = -2</a:t>
            </a:r>
            <a:endParaRPr lang="en-US" sz="1540">
              <a:sym typeface="+mn-ea"/>
            </a:endParaRPr>
          </a:p>
          <a:p>
            <a:pPr lvl="1" algn="l"/>
            <a:r>
              <a:rPr lang="en-US" sz="1540">
                <a:sym typeface="+mn-ea"/>
              </a:rPr>
              <a:t>For x</a:t>
            </a:r>
            <a:r>
              <a:rPr lang="en-US" sz="1540" baseline="-25000">
                <a:sym typeface="+mn-ea"/>
              </a:rPr>
              <a:t>1</a:t>
            </a:r>
            <a:r>
              <a:rPr lang="en-US" sz="1540">
                <a:sym typeface="+mn-ea"/>
              </a:rPr>
              <a:t> = 1, x</a:t>
            </a:r>
            <a:r>
              <a:rPr lang="en-US" sz="1540" baseline="-25000">
                <a:sym typeface="+mn-ea"/>
              </a:rPr>
              <a:t>2</a:t>
            </a:r>
            <a:r>
              <a:rPr lang="en-US" sz="1540">
                <a:sym typeface="+mn-ea"/>
              </a:rPr>
              <a:t> = -1, b = 1, Y = (1)(2) + (-1)(2) + (1)(-2) = -2</a:t>
            </a:r>
            <a:endParaRPr lang="en-US" sz="1540">
              <a:sym typeface="+mn-ea"/>
            </a:endParaRPr>
          </a:p>
          <a:p>
            <a:pPr lvl="1" algn="l"/>
            <a:r>
              <a:rPr lang="en-US" sz="1540">
                <a:sym typeface="+mn-ea"/>
              </a:rPr>
              <a:t>For x</a:t>
            </a:r>
            <a:r>
              <a:rPr lang="en-US" sz="1540" baseline="-25000">
                <a:sym typeface="+mn-ea"/>
              </a:rPr>
              <a:t>1</a:t>
            </a:r>
            <a:r>
              <a:rPr lang="en-US" sz="1540">
                <a:sym typeface="+mn-ea"/>
              </a:rPr>
              <a:t> = 1, x</a:t>
            </a:r>
            <a:r>
              <a:rPr lang="en-US" sz="1540" baseline="-25000">
                <a:sym typeface="+mn-ea"/>
              </a:rPr>
              <a:t>2</a:t>
            </a:r>
            <a:r>
              <a:rPr lang="en-US" sz="1540">
                <a:sym typeface="+mn-ea"/>
              </a:rPr>
              <a:t> = 1, b = 1, Y = (1)(2) + (1)(2) + (1)(-2) = 2</a:t>
            </a:r>
            <a:endParaRPr lang="en-US" sz="1540">
              <a:sym typeface="+mn-ea"/>
            </a:endParaRPr>
          </a:p>
          <a:p>
            <a:pPr lvl="1" algn="l"/>
            <a:r>
              <a:rPr lang="en-US" sz="1540">
                <a:sym typeface="+mn-ea"/>
              </a:rPr>
              <a:t>The results are all compatible with the original table.</a:t>
            </a:r>
            <a:endParaRPr lang="en-US" sz="1540">
              <a:sym typeface="+mn-ea"/>
            </a:endParaRPr>
          </a:p>
          <a:p>
            <a:pPr lvl="0" algn="l"/>
            <a:r>
              <a:rPr lang="en-US" sz="1795" b="1">
                <a:sym typeface="+mn-ea"/>
              </a:rPr>
              <a:t>Decision Boundary : </a:t>
            </a:r>
            <a:endParaRPr lang="en-US" sz="1795" b="1">
              <a:sym typeface="+mn-ea"/>
            </a:endParaRPr>
          </a:p>
          <a:p>
            <a:pPr lvl="1" algn="l"/>
            <a:r>
              <a:rPr lang="en-US" sz="1535">
                <a:sym typeface="+mn-ea"/>
              </a:rPr>
              <a:t>2x</a:t>
            </a:r>
            <a:r>
              <a:rPr lang="en-US" sz="1535" baseline="-25000">
                <a:sym typeface="+mn-ea"/>
              </a:rPr>
              <a:t>1</a:t>
            </a:r>
            <a:r>
              <a:rPr lang="en-US" sz="1535">
                <a:sym typeface="+mn-ea"/>
              </a:rPr>
              <a:t> + 2x</a:t>
            </a:r>
            <a:r>
              <a:rPr lang="en-US" sz="1535" baseline="-25000">
                <a:sym typeface="+mn-ea"/>
              </a:rPr>
              <a:t>2</a:t>
            </a:r>
            <a:r>
              <a:rPr lang="en-US" sz="1535">
                <a:sym typeface="+mn-ea"/>
              </a:rPr>
              <a:t> – 2b = y</a:t>
            </a:r>
            <a:endParaRPr lang="en-US" sz="1535">
              <a:sym typeface="+mn-ea"/>
            </a:endParaRPr>
          </a:p>
          <a:p>
            <a:pPr lvl="1" algn="l"/>
            <a:r>
              <a:rPr lang="en-US" sz="1535">
                <a:sym typeface="+mn-ea"/>
              </a:rPr>
              <a:t>Replacing y with 0, 2x</a:t>
            </a:r>
            <a:r>
              <a:rPr lang="en-US" sz="1535" baseline="-25000">
                <a:sym typeface="+mn-ea"/>
              </a:rPr>
              <a:t>1</a:t>
            </a:r>
            <a:r>
              <a:rPr lang="en-US" sz="1535">
                <a:sym typeface="+mn-ea"/>
              </a:rPr>
              <a:t> + 2x</a:t>
            </a:r>
            <a:r>
              <a:rPr lang="en-US" sz="1535" baseline="-25000">
                <a:sym typeface="+mn-ea"/>
              </a:rPr>
              <a:t>2</a:t>
            </a:r>
            <a:r>
              <a:rPr lang="en-US" sz="1535">
                <a:sym typeface="+mn-ea"/>
              </a:rPr>
              <a:t> – 2b = 0</a:t>
            </a:r>
            <a:endParaRPr lang="en-US" sz="1535">
              <a:sym typeface="+mn-ea"/>
            </a:endParaRPr>
          </a:p>
          <a:p>
            <a:pPr lvl="1" algn="l"/>
            <a:r>
              <a:rPr lang="en-US" sz="1535">
                <a:sym typeface="+mn-ea"/>
              </a:rPr>
              <a:t>Since bias, b = 1, so 2x</a:t>
            </a:r>
            <a:r>
              <a:rPr lang="en-US" sz="1535" baseline="-25000">
                <a:sym typeface="+mn-ea"/>
              </a:rPr>
              <a:t>1</a:t>
            </a:r>
            <a:r>
              <a:rPr lang="en-US" sz="1535">
                <a:sym typeface="+mn-ea"/>
              </a:rPr>
              <a:t> + 2x</a:t>
            </a:r>
            <a:r>
              <a:rPr lang="en-US" sz="1535" baseline="-25000">
                <a:sym typeface="+mn-ea"/>
              </a:rPr>
              <a:t>2</a:t>
            </a:r>
            <a:r>
              <a:rPr lang="en-US" sz="1535">
                <a:sym typeface="+mn-ea"/>
              </a:rPr>
              <a:t> – 2(1) = 0</a:t>
            </a:r>
            <a:endParaRPr lang="en-US" sz="1535">
              <a:sym typeface="+mn-ea"/>
            </a:endParaRPr>
          </a:p>
          <a:p>
            <a:pPr lvl="1" algn="l"/>
            <a:r>
              <a:rPr lang="en-US" sz="1535">
                <a:sym typeface="+mn-ea"/>
              </a:rPr>
              <a:t>2( x</a:t>
            </a:r>
            <a:r>
              <a:rPr lang="en-US" sz="1535" baseline="-25000">
                <a:sym typeface="+mn-ea"/>
              </a:rPr>
              <a:t>1 </a:t>
            </a:r>
            <a:r>
              <a:rPr lang="en-US" sz="1535">
                <a:sym typeface="+mn-ea"/>
              </a:rPr>
              <a:t>+ x</a:t>
            </a:r>
            <a:r>
              <a:rPr lang="en-US" sz="1535" baseline="-25000">
                <a:sym typeface="+mn-ea"/>
              </a:rPr>
              <a:t>2</a:t>
            </a:r>
            <a:r>
              <a:rPr lang="en-US" sz="1535">
                <a:sym typeface="+mn-ea"/>
              </a:rPr>
              <a:t> ) = 2</a:t>
            </a:r>
            <a:endParaRPr lang="en-US" sz="1535">
              <a:sym typeface="+mn-ea"/>
            </a:endParaRPr>
          </a:p>
          <a:p>
            <a:pPr lvl="1" algn="l"/>
            <a:r>
              <a:rPr lang="en-US" sz="1535">
                <a:sym typeface="+mn-ea"/>
              </a:rPr>
              <a:t>The final equation, x</a:t>
            </a:r>
            <a:r>
              <a:rPr lang="en-US" sz="1535" baseline="-25000">
                <a:sym typeface="+mn-ea"/>
              </a:rPr>
              <a:t>2</a:t>
            </a:r>
            <a:r>
              <a:rPr lang="en-US" sz="1535">
                <a:sym typeface="+mn-ea"/>
              </a:rPr>
              <a:t> = -x</a:t>
            </a:r>
            <a:r>
              <a:rPr lang="en-US" sz="1535" baseline="-25000">
                <a:sym typeface="+mn-ea"/>
              </a:rPr>
              <a:t>1</a:t>
            </a:r>
            <a:r>
              <a:rPr lang="en-US" sz="1535">
                <a:sym typeface="+mn-ea"/>
              </a:rPr>
              <a:t> + 1</a:t>
            </a:r>
            <a:endParaRPr lang="en-US" sz="153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7" name="Picture 6"/>
          <p:cNvPicPr>
            <a:picLocks noChangeAspect="1"/>
          </p:cNvPicPr>
          <p:nvPr/>
        </p:nvPicPr>
        <p:blipFill>
          <a:blip r:embed="rId2"/>
          <a:srcRect l="5490" t="9048" r="4092" b="10230"/>
          <a:stretch>
            <a:fillRect/>
          </a:stretch>
        </p:blipFill>
        <p:spPr>
          <a:xfrm>
            <a:off x="6773545" y="1283335"/>
            <a:ext cx="3823970" cy="1911985"/>
          </a:xfrm>
          <a:prstGeom prst="rect">
            <a:avLst/>
          </a:prstGeom>
        </p:spPr>
      </p:pic>
      <p:pic>
        <p:nvPicPr>
          <p:cNvPr id="2" name="Picture 1"/>
          <p:cNvPicPr>
            <a:picLocks noChangeAspect="1"/>
          </p:cNvPicPr>
          <p:nvPr/>
        </p:nvPicPr>
        <p:blipFill>
          <a:blip r:embed="rId3"/>
          <a:stretch>
            <a:fillRect/>
          </a:stretch>
        </p:blipFill>
        <p:spPr>
          <a:xfrm>
            <a:off x="7143750" y="3429000"/>
            <a:ext cx="4225925" cy="322834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Gradient Descent </a:t>
            </a:r>
            <a:endParaRPr lang="en-US" sz="1800" b="1">
              <a:sym typeface="+mn-ea"/>
            </a:endParaRPr>
          </a:p>
          <a:p>
            <a:pPr lvl="1" algn="l"/>
            <a:r>
              <a:rPr lang="en-US" sz="1800">
                <a:sym typeface="+mn-ea"/>
              </a:rPr>
              <a:t>Gradient Descent is used to optimize the weight and biases based on the cost function. </a:t>
            </a:r>
            <a:endParaRPr lang="en-US" sz="1800">
              <a:sym typeface="+mn-ea"/>
            </a:endParaRPr>
          </a:p>
          <a:p>
            <a:pPr lvl="1" algn="l"/>
            <a:r>
              <a:rPr lang="en-US" sz="1800">
                <a:sym typeface="+mn-ea"/>
              </a:rPr>
              <a:t>cost function evaluates the difference between the actual and predicted outputs.</a:t>
            </a:r>
            <a:endParaRPr lang="en-US" sz="1800">
              <a:sym typeface="+mn-ea"/>
            </a:endParaRPr>
          </a:p>
          <a:p>
            <a:pPr lvl="1" algn="l"/>
            <a:r>
              <a:rPr lang="en-US" sz="1800">
                <a:sym typeface="+mn-ea"/>
              </a:rPr>
              <a:t>A gradient is nothing but a derivative that defines the effects on outputs of the function with a little bit of variation in inputs.</a:t>
            </a:r>
            <a:endParaRPr lang="en-US" sz="1800">
              <a:sym typeface="+mn-ea"/>
            </a:endParaRPr>
          </a:p>
          <a:p>
            <a:pPr lvl="1" algn="l"/>
            <a:r>
              <a:rPr lang="en-US" sz="1800">
                <a:sym typeface="+mn-ea"/>
              </a:rPr>
              <a:t>Gradient Descent (GD) is a widely used optimization algorithm in deep learning that is used to minimize the cost function of a neural network model during training. </a:t>
            </a:r>
            <a:endParaRPr lang="en-US" sz="1800">
              <a:sym typeface="+mn-ea"/>
            </a:endParaRPr>
          </a:p>
          <a:p>
            <a:pPr lvl="1" algn="l"/>
            <a:r>
              <a:rPr lang="en-US" sz="1800">
                <a:sym typeface="+mn-ea"/>
              </a:rPr>
              <a:t>It works by iteratively adjusting the weights or parameters of the model in the direction of the negative gradient of the cost function until the minimum of the cost function is reached.</a:t>
            </a:r>
            <a:endParaRPr lang="en-US" sz="1800">
              <a:sym typeface="+mn-ea"/>
            </a:endParaRPr>
          </a:p>
          <a:p>
            <a:pPr lvl="1" algn="l"/>
            <a:r>
              <a:rPr lang="en-US" sz="1800">
                <a:sym typeface="+mn-ea"/>
              </a:rPr>
              <a:t>The main objective of using a gradient descent algorithm is to minimize the cost function using iteration.</a:t>
            </a:r>
            <a:endParaRPr lang="en-US" sz="1800">
              <a:sym typeface="+mn-ea"/>
            </a:endParaRPr>
          </a:p>
          <a:p>
            <a:pPr lvl="1" algn="l"/>
            <a:endParaRPr lang="en-US" sz="1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Gradient Descent </a:t>
            </a:r>
            <a:endParaRPr lang="en-US" sz="1800" b="1">
              <a:sym typeface="+mn-ea"/>
            </a:endParaRPr>
          </a:p>
          <a:p>
            <a:pPr lvl="1" algn="l"/>
            <a:r>
              <a:rPr lang="en-US" sz="1540">
                <a:sym typeface="+mn-ea"/>
              </a:rPr>
              <a:t>The best way to define the local minimum or local maximum of a function using gradient descent is as follows:</a:t>
            </a:r>
            <a:endParaRPr lang="en-US" sz="1540">
              <a:sym typeface="+mn-ea"/>
            </a:endParaRPr>
          </a:p>
          <a:p>
            <a:pPr lvl="2" algn="l"/>
            <a:r>
              <a:rPr lang="en-US" sz="1280">
                <a:sym typeface="+mn-ea"/>
              </a:rPr>
              <a:t>If we move towards a negative gradient or away from the gradient of the function at the current point, it will give the local minimum of that function.</a:t>
            </a:r>
            <a:endParaRPr lang="en-US" sz="1280">
              <a:sym typeface="+mn-ea"/>
            </a:endParaRPr>
          </a:p>
          <a:p>
            <a:pPr lvl="2" algn="l"/>
            <a:r>
              <a:rPr lang="en-US" sz="1280">
                <a:sym typeface="+mn-ea"/>
              </a:rPr>
              <a:t>Whenever we move towards a positive gradient or towards the gradient of the function at the current point, we will get the local maximum of that function.</a:t>
            </a:r>
            <a:endParaRPr lang="en-US" sz="1280">
              <a:sym typeface="+mn-ea"/>
            </a:endParaRPr>
          </a:p>
          <a:p>
            <a:pPr lvl="2" algn="l"/>
            <a:endParaRPr lang="en-US" sz="1280">
              <a:sym typeface="+mn-ea"/>
            </a:endParaRPr>
          </a:p>
          <a:p>
            <a:pPr lvl="2" algn="l"/>
            <a:endParaRPr lang="en-US" sz="1280">
              <a:sym typeface="+mn-ea"/>
            </a:endParaRPr>
          </a:p>
          <a:p>
            <a:pPr lvl="2" algn="l"/>
            <a:endParaRPr lang="en-US" sz="1280">
              <a:sym typeface="+mn-ea"/>
            </a:endParaRPr>
          </a:p>
          <a:p>
            <a:pPr lvl="2" algn="l"/>
            <a:endParaRPr lang="en-US" sz="1280">
              <a:sym typeface="+mn-ea"/>
            </a:endParaRPr>
          </a:p>
          <a:p>
            <a:pPr lvl="2" algn="l"/>
            <a:endParaRPr lang="en-US" sz="1280">
              <a:sym typeface="+mn-ea"/>
            </a:endParaRPr>
          </a:p>
          <a:p>
            <a:pPr lvl="2" algn="l"/>
            <a:endParaRPr lang="en-US" sz="1280">
              <a:sym typeface="+mn-ea"/>
            </a:endParaRPr>
          </a:p>
          <a:p>
            <a:pPr lvl="2" algn="l"/>
            <a:endParaRPr lang="en-US" sz="1280">
              <a:sym typeface="+mn-ea"/>
            </a:endParaRPr>
          </a:p>
          <a:p>
            <a:pPr marL="914400" lvl="2" indent="0" algn="l">
              <a:buNone/>
            </a:pPr>
            <a:endParaRPr lang="en-US" sz="1280">
              <a:sym typeface="+mn-ea"/>
            </a:endParaRPr>
          </a:p>
          <a:p>
            <a:pPr lvl="2" algn="l"/>
            <a:endParaRPr lang="en-US" sz="1280">
              <a:sym typeface="+mn-ea"/>
            </a:endParaRPr>
          </a:p>
          <a:p>
            <a:pPr lvl="2" algn="l"/>
            <a:endParaRPr lang="en-US" sz="1280">
              <a:sym typeface="+mn-ea"/>
            </a:endParaRPr>
          </a:p>
          <a:p>
            <a:pPr lvl="2" algn="l"/>
            <a:r>
              <a:rPr lang="en-US" sz="1280">
                <a:sym typeface="+mn-ea"/>
              </a:rPr>
              <a:t>This entire procedure is known as </a:t>
            </a:r>
            <a:r>
              <a:rPr lang="en-US" sz="1280" b="1">
                <a:sym typeface="+mn-ea"/>
              </a:rPr>
              <a:t>Gradient Ascent</a:t>
            </a:r>
            <a:r>
              <a:rPr lang="en-US" sz="1280">
                <a:sym typeface="+mn-ea"/>
              </a:rPr>
              <a:t>, which is also known as steepest descent.</a:t>
            </a:r>
            <a:endParaRPr lang="en-US" sz="1280">
              <a:sym typeface="+mn-ea"/>
            </a:endParaRPr>
          </a:p>
          <a:p>
            <a:pPr lvl="1" algn="l"/>
            <a:r>
              <a:rPr lang="en-US" sz="1535">
                <a:sym typeface="+mn-ea"/>
              </a:rPr>
              <a:t>The main objective of using a gradient descent algorithm is to minimize the cost function using iteration. To achieve this goal, it performs two steps iteratively:</a:t>
            </a:r>
            <a:endParaRPr lang="en-US" sz="1535">
              <a:sym typeface="+mn-ea"/>
            </a:endParaRPr>
          </a:p>
          <a:p>
            <a:pPr lvl="2" algn="l"/>
            <a:r>
              <a:rPr lang="en-US" sz="1275">
                <a:sym typeface="+mn-ea"/>
              </a:rPr>
              <a:t>Calculates the first-order derivative of the function to compute the gradient or slope of that function.</a:t>
            </a:r>
            <a:endParaRPr lang="en-US" sz="1275">
              <a:sym typeface="+mn-ea"/>
            </a:endParaRPr>
          </a:p>
          <a:p>
            <a:pPr lvl="2" algn="l"/>
            <a:r>
              <a:rPr lang="en-US" sz="1275">
                <a:sym typeface="+mn-ea"/>
              </a:rPr>
              <a:t>Move away from the direction of the gradient, which means slope increased from the current point by </a:t>
            </a:r>
            <a:r>
              <a:rPr lang="en-US" sz="1275" b="1">
                <a:sym typeface="+mn-ea"/>
              </a:rPr>
              <a:t>alpha</a:t>
            </a:r>
            <a:r>
              <a:rPr lang="en-US" sz="1275">
                <a:sym typeface="+mn-ea"/>
              </a:rPr>
              <a:t> times, where </a:t>
            </a:r>
            <a:r>
              <a:rPr lang="en-US" sz="1275" b="1">
                <a:sym typeface="+mn-ea"/>
              </a:rPr>
              <a:t>Alpha</a:t>
            </a:r>
            <a:r>
              <a:rPr lang="en-US" sz="1275">
                <a:sym typeface="+mn-ea"/>
              </a:rPr>
              <a:t> is defined as Learning Rate. It is a tuning parameter in the optimization process which helps to decide the length of the steps.</a:t>
            </a:r>
            <a:endParaRPr lang="en-US" sz="127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6" name="Picture 5"/>
          <p:cNvPicPr>
            <a:picLocks noChangeAspect="1"/>
          </p:cNvPicPr>
          <p:nvPr/>
        </p:nvPicPr>
        <p:blipFill>
          <a:blip r:embed="rId2"/>
          <a:stretch>
            <a:fillRect/>
          </a:stretch>
        </p:blipFill>
        <p:spPr>
          <a:xfrm>
            <a:off x="3951605" y="2363470"/>
            <a:ext cx="3771900" cy="227076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Gradient Descent </a:t>
            </a:r>
            <a:endParaRPr lang="en-US" sz="1800" b="1">
              <a:sym typeface="+mn-ea"/>
            </a:endParaRPr>
          </a:p>
          <a:p>
            <a:pPr lvl="1" algn="l"/>
            <a:endParaRPr lang="en-US" sz="127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pic>
        <p:nvPicPr>
          <p:cNvPr id="2" name="Picture 1"/>
          <p:cNvPicPr>
            <a:picLocks noChangeAspect="1"/>
          </p:cNvPicPr>
          <p:nvPr/>
        </p:nvPicPr>
        <p:blipFill>
          <a:blip r:embed="rId2">
            <a:lum bright="12000"/>
          </a:blip>
          <a:srcRect l="5288" t="23025" r="60541" b="1704"/>
          <a:stretch>
            <a:fillRect/>
          </a:stretch>
        </p:blipFill>
        <p:spPr>
          <a:xfrm>
            <a:off x="2461895" y="1452880"/>
            <a:ext cx="6688455" cy="5405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pic>
        <p:nvPicPr>
          <p:cNvPr id="2" name="Content Placeholder 1"/>
          <p:cNvPicPr>
            <a:picLocks noChangeAspect="1"/>
          </p:cNvPicPr>
          <p:nvPr>
            <p:ph idx="1"/>
          </p:nvPr>
        </p:nvPicPr>
        <p:blipFill>
          <a:blip r:embed="rId2"/>
          <a:stretch>
            <a:fillRect/>
          </a:stretch>
        </p:blipFill>
        <p:spPr>
          <a:xfrm>
            <a:off x="1969135" y="1111885"/>
            <a:ext cx="9237345" cy="552640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Derivation of Gradient Descent </a:t>
            </a:r>
            <a:endParaRPr lang="en-US" sz="1800" b="1">
              <a:sym typeface="+mn-ea"/>
            </a:endParaRPr>
          </a:p>
          <a:p>
            <a:pPr marL="800100" lvl="1" indent="-342900" algn="l">
              <a:buAutoNum type="arabicPeriod"/>
            </a:pPr>
            <a:r>
              <a:rPr lang="en-US" sz="1540">
                <a:sym typeface="+mn-ea"/>
              </a:rPr>
              <a:t>derivation of the gradient descent update rule for minimizing a cost function J(θ), where θ represents the parameters of the model:</a:t>
            </a:r>
            <a:endParaRPr lang="en-US" sz="1540">
              <a:sym typeface="+mn-ea"/>
            </a:endParaRPr>
          </a:p>
          <a:p>
            <a:pPr marL="800100" lvl="1" indent="-342900" algn="l">
              <a:buAutoNum type="arabicPeriod"/>
            </a:pPr>
            <a:r>
              <a:rPr lang="en-US" sz="1540">
                <a:sym typeface="+mn-ea"/>
              </a:rPr>
              <a:t>Define the cost function:</a:t>
            </a:r>
            <a:endParaRPr lang="en-US" sz="1540">
              <a:sym typeface="+mn-ea"/>
            </a:endParaRPr>
          </a:p>
          <a:p>
            <a:pPr lvl="2" algn="l"/>
            <a:r>
              <a:rPr lang="en-US" sz="1280">
                <a:sym typeface="+mn-ea"/>
              </a:rPr>
              <a:t>J(θ) is a function that measures how well the model's predictions match the actual values in the training data. The goal is to minimize this cost function.</a:t>
            </a:r>
            <a:endParaRPr lang="en-US" sz="1280">
              <a:sym typeface="+mn-ea"/>
            </a:endParaRPr>
          </a:p>
          <a:p>
            <a:pPr marL="800100" lvl="1" indent="-342900" algn="l">
              <a:buAutoNum type="arabicPeriod"/>
            </a:pPr>
            <a:r>
              <a:rPr lang="en-US" sz="1540">
                <a:sym typeface="+mn-ea"/>
              </a:rPr>
              <a:t>Calculate the gradient:</a:t>
            </a:r>
            <a:endParaRPr lang="en-US" sz="1540">
              <a:sym typeface="+mn-ea"/>
            </a:endParaRPr>
          </a:p>
          <a:p>
            <a:pPr lvl="2" algn="l"/>
            <a:r>
              <a:rPr lang="en-US" sz="1280">
                <a:sym typeface="+mn-ea"/>
              </a:rPr>
              <a:t>Compute the gradient (or derivative) of the cost function with respect to the parameters θ. This gradient represents the direction and magnitude of the steepest increase in the cost function:</a:t>
            </a:r>
            <a:endParaRPr lang="en-US" sz="1280">
              <a:sym typeface="+mn-ea"/>
            </a:endParaRPr>
          </a:p>
          <a:p>
            <a:pPr lvl="2" algn="l"/>
            <a:r>
              <a:rPr lang="en-US" sz="1065">
                <a:sym typeface="+mn-ea"/>
              </a:rPr>
              <a:t>∇J(θ) = [∂J/∂θ₁, ∂J/∂θ₂, ..., ∂J/∂θₙ]</a:t>
            </a:r>
            <a:endParaRPr lang="en-US" sz="1065">
              <a:sym typeface="+mn-ea"/>
            </a:endParaRPr>
          </a:p>
          <a:p>
            <a:pPr marL="800100" lvl="1" indent="-342900" algn="l">
              <a:buAutoNum type="arabicPeriod"/>
            </a:pPr>
            <a:r>
              <a:rPr lang="en-US" sz="1540">
                <a:sym typeface="+mn-ea"/>
              </a:rPr>
              <a:t>Each component of ∇J(θ) tells you how much the cost function will change if you make a small change to the corresponding parameter θᵢ.</a:t>
            </a:r>
            <a:endParaRPr lang="en-US" sz="1540">
              <a:sym typeface="+mn-ea"/>
            </a:endParaRPr>
          </a:p>
          <a:p>
            <a:pPr marL="800100" lvl="1" indent="-342900" algn="l">
              <a:buAutoNum type="arabicPeriod"/>
            </a:pPr>
            <a:r>
              <a:rPr lang="en-US" sz="1540">
                <a:sym typeface="+mn-ea"/>
              </a:rPr>
              <a:t>Initialize parameters:</a:t>
            </a:r>
            <a:endParaRPr lang="en-US" sz="1540">
              <a:sym typeface="+mn-ea"/>
            </a:endParaRPr>
          </a:p>
          <a:p>
            <a:pPr lvl="2" algn="l"/>
            <a:r>
              <a:rPr lang="en-US" sz="1280">
                <a:sym typeface="+mn-ea"/>
              </a:rPr>
              <a:t>Start with an initial guess for the parameters θ, denoted as θ₀.</a:t>
            </a:r>
            <a:endParaRPr lang="en-US" sz="1280">
              <a:sym typeface="+mn-ea"/>
            </a:endParaRPr>
          </a:p>
          <a:p>
            <a:pPr marL="800100" lvl="1" indent="-342900" algn="l">
              <a:buAutoNum type="arabicPeriod"/>
            </a:pPr>
            <a:r>
              <a:rPr lang="en-US" sz="1540">
                <a:sym typeface="+mn-ea"/>
              </a:rPr>
              <a:t>Update parameters iteratively:</a:t>
            </a:r>
            <a:endParaRPr lang="en-US" sz="1540">
              <a:sym typeface="+mn-ea"/>
            </a:endParaRPr>
          </a:p>
          <a:p>
            <a:pPr marL="800100" lvl="1" indent="-342900" algn="l">
              <a:buAutoNum type="arabicPeriod"/>
            </a:pPr>
            <a:r>
              <a:rPr lang="en-US" sz="1540">
                <a:sym typeface="+mn-ea"/>
              </a:rPr>
              <a:t>The gradient descent update rule is as follows:</a:t>
            </a:r>
            <a:endParaRPr lang="en-US" sz="1540">
              <a:sym typeface="+mn-ea"/>
            </a:endParaRPr>
          </a:p>
          <a:p>
            <a:pPr marL="800100" lvl="1" indent="-342900" algn="ctr">
              <a:buAutoNum type="arabicPeriod"/>
            </a:pPr>
            <a:r>
              <a:rPr lang="en-US" sz="1540" b="1">
                <a:sym typeface="+mn-ea"/>
              </a:rPr>
              <a:t>θ</a:t>
            </a:r>
            <a:r>
              <a:rPr lang="en-US" sz="1540" b="1" baseline="-25000">
                <a:sym typeface="+mn-ea"/>
              </a:rPr>
              <a:t>k</a:t>
            </a:r>
            <a:r>
              <a:rPr lang="en-US" sz="1540" b="1">
                <a:sym typeface="+mn-ea"/>
              </a:rPr>
              <a:t>₊₁ = θₖ - α∇J(θₖ)</a:t>
            </a:r>
            <a:endParaRPr lang="en-US" sz="1540" b="1">
              <a:sym typeface="+mn-ea"/>
            </a:endParaRPr>
          </a:p>
          <a:p>
            <a:pPr lvl="2" algn="l"/>
            <a:r>
              <a:rPr lang="en-US" sz="1280">
                <a:sym typeface="+mn-ea"/>
              </a:rPr>
              <a:t>Where:</a:t>
            </a:r>
            <a:endParaRPr lang="en-US" sz="1280">
              <a:sym typeface="+mn-ea"/>
            </a:endParaRPr>
          </a:p>
          <a:p>
            <a:pPr lvl="3" algn="l"/>
            <a:r>
              <a:rPr lang="en-US" sz="1150">
                <a:sym typeface="+mn-ea"/>
              </a:rPr>
              <a:t>θₖ is the current estimate of the parameters at iteration k.</a:t>
            </a:r>
            <a:endParaRPr lang="en-US" sz="1150">
              <a:sym typeface="+mn-ea"/>
            </a:endParaRPr>
          </a:p>
          <a:p>
            <a:pPr lvl="3" algn="l"/>
            <a:r>
              <a:rPr lang="en-US" sz="1150">
                <a:sym typeface="+mn-ea"/>
              </a:rPr>
              <a:t>α (alpha) is the learning rate, a hyperparameter that determines the step size or the size of each update.</a:t>
            </a:r>
            <a:endParaRPr lang="en-US" sz="1150">
              <a:sym typeface="+mn-ea"/>
            </a:endParaRPr>
          </a:p>
          <a:p>
            <a:pPr lvl="3" algn="l"/>
            <a:r>
              <a:rPr lang="en-US" sz="1150">
                <a:sym typeface="+mn-ea"/>
              </a:rPr>
              <a:t>∇J(θₖ) is the gradient of the cost function at the current parameter values θₖ.</a:t>
            </a:r>
            <a:endParaRPr lang="en-US" sz="115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Derivation of Gradient Descent </a:t>
            </a:r>
            <a:endParaRPr lang="en-US" sz="1800" b="1">
              <a:sym typeface="+mn-ea"/>
            </a:endParaRPr>
          </a:p>
          <a:p>
            <a:pPr lvl="1" algn="l"/>
            <a:r>
              <a:rPr lang="en-US" sz="1540">
                <a:sym typeface="+mn-ea"/>
              </a:rPr>
              <a:t>The update rule effectively adjusts the parameters in the direction opposite to the gradient, scaled by the learning rate α.</a:t>
            </a:r>
            <a:endParaRPr lang="en-US" sz="1540">
              <a:sym typeface="+mn-ea"/>
            </a:endParaRPr>
          </a:p>
          <a:p>
            <a:pPr lvl="1" algn="l"/>
            <a:r>
              <a:rPr lang="en-US" sz="1540">
                <a:sym typeface="+mn-ea"/>
              </a:rPr>
              <a:t>It repeats this process until a stopping criterion is met, typically when the change in the cost function becomes very small or a fixed number of iterations is reached.</a:t>
            </a:r>
            <a:endParaRPr lang="en-US" sz="1540">
              <a:sym typeface="+mn-ea"/>
            </a:endParaRPr>
          </a:p>
          <a:p>
            <a:pPr marL="342900" lvl="0" indent="-342900" algn="l">
              <a:buFont typeface="+mj-lt"/>
              <a:buAutoNum type="arabicPeriod" startAt="8"/>
            </a:pPr>
            <a:r>
              <a:rPr lang="en-US" sz="1795">
                <a:sym typeface="+mn-ea"/>
              </a:rPr>
              <a:t>Convergence:</a:t>
            </a:r>
            <a:endParaRPr lang="en-US" sz="1795">
              <a:sym typeface="+mn-ea"/>
            </a:endParaRPr>
          </a:p>
          <a:p>
            <a:pPr lvl="1" algn="l"/>
            <a:r>
              <a:rPr lang="en-US" sz="1535">
                <a:sym typeface="+mn-ea"/>
              </a:rPr>
              <a:t>With each iteration, the parameters θ move closer to the values that minimize the cost function. Gradient descent will converge to a local minimum of the cost function, which represents the best parameter values for the model with respect to the training data.</a:t>
            </a:r>
            <a:endParaRPr lang="en-US" sz="1535">
              <a:sym typeface="+mn-ea"/>
            </a:endParaRPr>
          </a:p>
          <a:p>
            <a:pPr marL="457200" lvl="0" indent="-457200" algn="l">
              <a:buFont typeface="+mj-lt"/>
              <a:buAutoNum type="arabicPeriod" startAt="8"/>
            </a:pPr>
            <a:r>
              <a:rPr lang="en-US" sz="2090">
                <a:sym typeface="+mn-ea"/>
              </a:rPr>
              <a:t>Repeat until convergence:</a:t>
            </a:r>
            <a:endParaRPr lang="en-US" sz="2090">
              <a:sym typeface="+mn-ea"/>
            </a:endParaRPr>
          </a:p>
          <a:p>
            <a:pPr lvl="1" algn="l"/>
            <a:r>
              <a:rPr lang="en-US" sz="1535">
                <a:sym typeface="+mn-ea"/>
              </a:rPr>
              <a:t>Continue the update process until the stopping criterion is met or until the algorithm converges to a minimum.</a:t>
            </a:r>
            <a:endParaRPr lang="en-US" sz="153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Types of Gradient Descent </a:t>
            </a:r>
            <a:endParaRPr lang="en-US" sz="1800" b="1">
              <a:sym typeface="+mn-ea"/>
            </a:endParaRPr>
          </a:p>
          <a:p>
            <a:pPr lvl="0" algn="l"/>
            <a:endParaRPr lang="en-US" sz="1800" b="1">
              <a:sym typeface="+mn-ea"/>
            </a:endParaRPr>
          </a:p>
          <a:p>
            <a:pPr lvl="1" algn="l"/>
            <a:r>
              <a:rPr lang="en-US" sz="1800" b="1">
                <a:sym typeface="+mn-ea"/>
              </a:rPr>
              <a:t>Batch Gradient Descent (BGD) or Vanilla Descent:</a:t>
            </a:r>
            <a:endParaRPr lang="en-US" sz="1800" b="1">
              <a:sym typeface="+mn-ea"/>
            </a:endParaRPr>
          </a:p>
          <a:p>
            <a:pPr lvl="2" algn="l"/>
            <a:r>
              <a:rPr lang="en-US" sz="1600">
                <a:sym typeface="+mn-ea"/>
              </a:rPr>
              <a:t>BGD computes the gradient of the cost function with respect to the entire training dataset in each iteration.</a:t>
            </a:r>
            <a:endParaRPr lang="en-US" sz="1600">
              <a:sym typeface="+mn-ea"/>
            </a:endParaRPr>
          </a:p>
          <a:p>
            <a:pPr lvl="2" algn="l"/>
            <a:r>
              <a:rPr lang="en-US" sz="1600">
                <a:sym typeface="+mn-ea"/>
              </a:rPr>
              <a:t>It can be computationally expensive for large datasets since it requires processing the entire dataset for each update.</a:t>
            </a:r>
            <a:endParaRPr lang="en-US" sz="1600">
              <a:sym typeface="+mn-ea"/>
            </a:endParaRPr>
          </a:p>
          <a:p>
            <a:pPr lvl="2" algn="l"/>
            <a:r>
              <a:rPr lang="en-US" sz="1600">
                <a:sym typeface="+mn-ea"/>
              </a:rPr>
              <a:t>BGD often provides stable and deterministic convergence to the minimum.</a:t>
            </a:r>
            <a:endParaRPr lang="en-US" sz="1600">
              <a:sym typeface="+mn-ea"/>
            </a:endParaRPr>
          </a:p>
          <a:p>
            <a:pPr lvl="1" algn="l"/>
            <a:r>
              <a:rPr lang="en-US" sz="1800" b="1">
                <a:sym typeface="+mn-ea"/>
              </a:rPr>
              <a:t>Stochastic Gradient Descent (SGD):</a:t>
            </a:r>
            <a:endParaRPr lang="en-US" sz="1800" b="1">
              <a:sym typeface="+mn-ea"/>
            </a:endParaRPr>
          </a:p>
          <a:p>
            <a:pPr lvl="2" algn="l"/>
            <a:r>
              <a:rPr lang="en-US" sz="1600">
                <a:sym typeface="+mn-ea"/>
              </a:rPr>
              <a:t>In SGD, each iteration randomly selects a single data point (or a small random subset, called a mini-batch) to compute the gradient and update the parameters.</a:t>
            </a:r>
            <a:endParaRPr lang="en-US" sz="1600">
              <a:sym typeface="+mn-ea"/>
            </a:endParaRPr>
          </a:p>
          <a:p>
            <a:pPr lvl="2" algn="l"/>
            <a:r>
              <a:rPr lang="en-US" sz="1600">
                <a:sym typeface="+mn-ea"/>
              </a:rPr>
              <a:t>SGD is faster and can handle large datasets more efficiently than BGD.</a:t>
            </a:r>
            <a:endParaRPr lang="en-US" sz="1600">
              <a:sym typeface="+mn-ea"/>
            </a:endParaRPr>
          </a:p>
          <a:p>
            <a:pPr lvl="2" algn="l"/>
            <a:r>
              <a:rPr lang="en-US" sz="1600">
                <a:sym typeface="+mn-ea"/>
              </a:rPr>
              <a:t>It introduces more noise in the parameter updates but can escape local minima and explore the parameter space more effectively.</a:t>
            </a:r>
            <a:endParaRPr lang="en-US" sz="1600">
              <a:sym typeface="+mn-ea"/>
            </a:endParaRPr>
          </a:p>
          <a:p>
            <a:pPr lvl="1" algn="l"/>
            <a:r>
              <a:rPr lang="en-US" sz="1800" b="1">
                <a:sym typeface="+mn-ea"/>
              </a:rPr>
              <a:t>Mini-Batch Gradient Descent:</a:t>
            </a:r>
            <a:endParaRPr lang="en-US" sz="1800" b="1">
              <a:sym typeface="+mn-ea"/>
            </a:endParaRPr>
          </a:p>
          <a:p>
            <a:pPr lvl="2" algn="l"/>
            <a:r>
              <a:rPr lang="en-US" sz="1600">
                <a:sym typeface="+mn-ea"/>
              </a:rPr>
              <a:t>Mini-batch gradient descent is a compromise between BGD and SGD. It uses a small random subset (mini-batch) of the training data in each iteration.</a:t>
            </a:r>
            <a:endParaRPr lang="en-US" sz="1600">
              <a:sym typeface="+mn-ea"/>
            </a:endParaRPr>
          </a:p>
          <a:p>
            <a:pPr lvl="2" algn="l"/>
            <a:r>
              <a:rPr lang="en-US" sz="1600">
                <a:sym typeface="+mn-ea"/>
              </a:rPr>
              <a:t>It combines the benefits of both BGD (stable convergence) and SGD (efficiency and noise reduction).</a:t>
            </a:r>
            <a:endParaRPr lang="en-US" sz="1600">
              <a:sym typeface="+mn-ea"/>
            </a:endParaRPr>
          </a:p>
          <a:p>
            <a:pPr lvl="2" algn="l"/>
            <a:r>
              <a:rPr lang="en-US" sz="1600">
                <a:sym typeface="+mn-ea"/>
              </a:rPr>
              <a:t>The mini-batch size is a hyperparameter that can be tuned.</a:t>
            </a:r>
            <a:endParaRPr lang="en-US" sz="16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Delta Rule</a:t>
            </a:r>
            <a:endParaRPr lang="en-US" sz="1800" b="1">
              <a:sym typeface="+mn-ea"/>
            </a:endParaRPr>
          </a:p>
          <a:p>
            <a:pPr lvl="0" algn="l"/>
            <a:r>
              <a:rPr lang="en-US" sz="1600">
                <a:sym typeface="+mn-ea"/>
              </a:rPr>
              <a:t>Delta Rule [also known as the Widrow &amp; Hoff Learning rule or the Least Mean Square (LMS) rule] was invented by Widrow and Hoff.</a:t>
            </a:r>
            <a:endParaRPr lang="en-US" sz="1600">
              <a:sym typeface="+mn-ea"/>
            </a:endParaRPr>
          </a:p>
          <a:p>
            <a:pPr lvl="0" algn="l"/>
            <a:r>
              <a:rPr lang="en-US" sz="1600">
                <a:sym typeface="+mn-ea"/>
              </a:rPr>
              <a:t>The Delta Rule is primarily used for binary classification problems, where the goal is to separate two classes of data points by finding an appropriate decision boundary.</a:t>
            </a:r>
            <a:endParaRPr lang="en-US" sz="1600">
              <a:sym typeface="+mn-ea"/>
            </a:endParaRPr>
          </a:p>
          <a:p>
            <a:pPr lvl="0" algn="l"/>
            <a:r>
              <a:rPr lang="en-US" sz="1600">
                <a:sym typeface="+mn-ea"/>
              </a:rPr>
              <a:t>Working</a:t>
            </a:r>
            <a:endParaRPr lang="en-US" sz="1600">
              <a:sym typeface="+mn-ea"/>
            </a:endParaRPr>
          </a:p>
          <a:p>
            <a:pPr marL="800100" lvl="1" indent="-342900" algn="l">
              <a:buAutoNum type="arabicPeriod"/>
            </a:pPr>
            <a:r>
              <a:rPr lang="en-US" sz="1600" b="1">
                <a:sym typeface="+mn-ea"/>
              </a:rPr>
              <a:t>Initialization:</a:t>
            </a:r>
            <a:r>
              <a:rPr lang="en-US" sz="1600">
                <a:sym typeface="+mn-ea"/>
              </a:rPr>
              <a:t> Initialize the weights of the neuron or node to small random values.</a:t>
            </a:r>
            <a:endParaRPr lang="en-US" sz="1600">
              <a:sym typeface="+mn-ea"/>
            </a:endParaRPr>
          </a:p>
          <a:p>
            <a:pPr marL="800100" lvl="1" indent="-342900" algn="l">
              <a:buAutoNum type="arabicPeriod"/>
            </a:pPr>
            <a:r>
              <a:rPr lang="en-US" sz="1600" b="1">
                <a:sym typeface="+mn-ea"/>
              </a:rPr>
              <a:t>Forward Pass: </a:t>
            </a:r>
            <a:endParaRPr lang="en-US" sz="1600" b="1">
              <a:sym typeface="+mn-ea"/>
            </a:endParaRPr>
          </a:p>
          <a:p>
            <a:pPr lvl="2" algn="l"/>
            <a:r>
              <a:rPr lang="en-US" sz="1400">
                <a:sym typeface="+mn-ea"/>
              </a:rPr>
              <a:t>For each input data point, compute the weighted sum of the inputs using the current weights:</a:t>
            </a:r>
            <a:endParaRPr lang="en-US" sz="1400">
              <a:sym typeface="+mn-ea"/>
            </a:endParaRPr>
          </a:p>
          <a:p>
            <a:pPr marL="1371600" lvl="3" indent="0" algn="l">
              <a:buNone/>
            </a:pPr>
            <a:r>
              <a:rPr lang="en-US" sz="2000" b="1">
                <a:sym typeface="+mn-ea"/>
              </a:rPr>
              <a:t>net_input = ∑(weight_i * input_i)</a:t>
            </a:r>
            <a:endParaRPr lang="en-US" sz="2000" b="1">
              <a:sym typeface="+mn-ea"/>
            </a:endParaRPr>
          </a:p>
          <a:p>
            <a:pPr lvl="2" algn="l"/>
            <a:r>
              <a:rPr lang="en-US" sz="1330">
                <a:sym typeface="+mn-ea"/>
              </a:rPr>
              <a:t>Apply an activation function (often a step function or sign function) to the net input to obtain the predicted output of the neuron:</a:t>
            </a:r>
            <a:endParaRPr lang="en-US" sz="1330">
              <a:sym typeface="+mn-ea"/>
            </a:endParaRPr>
          </a:p>
          <a:p>
            <a:pPr marL="1371600" lvl="3" indent="0" algn="l">
              <a:buNone/>
            </a:pPr>
            <a:r>
              <a:rPr lang="en-US" sz="2000" b="1">
                <a:sym typeface="+mn-ea"/>
              </a:rPr>
              <a:t>predicted_output = activation_function(net_input)</a:t>
            </a:r>
            <a:endParaRPr lang="en-US" sz="2000" b="1">
              <a:sym typeface="+mn-ea"/>
            </a:endParaRPr>
          </a:p>
          <a:p>
            <a:pPr marL="800100" lvl="1" indent="-342900" algn="l">
              <a:buAutoNum type="arabicPeriod"/>
            </a:pPr>
            <a:r>
              <a:rPr lang="en-US" sz="1600" b="1">
                <a:sym typeface="+mn-ea"/>
              </a:rPr>
              <a:t>Error Calculation:</a:t>
            </a:r>
            <a:endParaRPr lang="en-US" sz="1600" b="1">
              <a:sym typeface="+mn-ea"/>
            </a:endParaRPr>
          </a:p>
          <a:p>
            <a:pPr lvl="2" algn="l"/>
            <a:r>
              <a:rPr lang="en-US" sz="1400">
                <a:sym typeface="+mn-ea"/>
              </a:rPr>
              <a:t>Compare the predicted output to the actual target value (ground truth) for the input data point to calculate the error:</a:t>
            </a:r>
            <a:endParaRPr lang="en-US" sz="1400">
              <a:sym typeface="+mn-ea"/>
            </a:endParaRPr>
          </a:p>
          <a:p>
            <a:pPr marL="1371600" lvl="3" indent="0" algn="l">
              <a:buNone/>
            </a:pPr>
            <a:r>
              <a:rPr lang="en-US" sz="2000" b="1">
                <a:sym typeface="+mn-ea"/>
              </a:rPr>
              <a:t>error = target_output - predicted_output</a:t>
            </a:r>
            <a:endParaRPr lang="en-US" sz="2000" b="1">
              <a:sym typeface="+mn-ea"/>
            </a:endParaRPr>
          </a:p>
          <a:p>
            <a:pPr marL="800100" lvl="1" indent="-342900" algn="l">
              <a:buAutoNum type="arabicPeriod"/>
            </a:pPr>
            <a:r>
              <a:rPr lang="en-US" sz="1600" b="1">
                <a:sym typeface="+mn-ea"/>
              </a:rPr>
              <a:t>Weight Update (Delta Rule):</a:t>
            </a:r>
            <a:endParaRPr lang="en-US" sz="1600">
              <a:sym typeface="+mn-ea"/>
            </a:endParaRPr>
          </a:p>
          <a:p>
            <a:pPr lvl="2" algn="l"/>
            <a:r>
              <a:rPr lang="en-US" sz="1400">
                <a:sym typeface="+mn-ea"/>
              </a:rPr>
              <a:t>Adjust the weights of the neuron based on the error calculated in the previous step. The weight update formula is as follows:</a:t>
            </a:r>
            <a:endParaRPr lang="en-US" sz="1400">
              <a:sym typeface="+mn-ea"/>
            </a:endParaRPr>
          </a:p>
          <a:p>
            <a:pPr marL="1371600" lvl="3" indent="0" algn="l">
              <a:buNone/>
            </a:pPr>
            <a:r>
              <a:rPr lang="en-US" sz="2000" b="1">
                <a:sym typeface="+mn-ea"/>
              </a:rPr>
              <a:t>weight_i_new = weight_i_old + learning_rate * error * input_i</a:t>
            </a:r>
            <a:endParaRPr lang="en-US" sz="200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r>
              <a:rPr lang="en-US" sz="1800" b="1">
                <a:sym typeface="+mn-ea"/>
              </a:rPr>
              <a:t>Delta Rule</a:t>
            </a:r>
            <a:endParaRPr lang="en-US" sz="1800" b="1">
              <a:sym typeface="+mn-ea"/>
            </a:endParaRPr>
          </a:p>
          <a:p>
            <a:pPr marL="342900" lvl="0" indent="-342900" algn="l">
              <a:buFont typeface="+mj-lt"/>
              <a:buAutoNum type="arabicPeriod" startAt="5"/>
            </a:pPr>
            <a:r>
              <a:rPr lang="en-US" sz="2000" b="1">
                <a:sym typeface="+mn-ea"/>
              </a:rPr>
              <a:t>Repeat:</a:t>
            </a:r>
            <a:endParaRPr lang="en-US" sz="2000" b="1">
              <a:sym typeface="+mn-ea"/>
            </a:endParaRPr>
          </a:p>
          <a:p>
            <a:pPr lvl="1" algn="l"/>
            <a:r>
              <a:rPr lang="en-US" sz="1600">
                <a:sym typeface="+mn-ea"/>
              </a:rPr>
              <a:t>Repeat steps 2 to 4 for all training data points.</a:t>
            </a:r>
            <a:endParaRPr lang="en-US" sz="1600">
              <a:sym typeface="+mn-ea"/>
            </a:endParaRPr>
          </a:p>
          <a:p>
            <a:pPr lvl="1" algn="l"/>
            <a:r>
              <a:rPr lang="en-US" sz="1600">
                <a:sym typeface="+mn-ea"/>
              </a:rPr>
              <a:t>Continue iterating through the entire dataset for multiple epochs (iterations) or until the error converges to a satisfactory level.</a:t>
            </a:r>
            <a:endParaRPr lang="en-US" sz="1600">
              <a:sym typeface="+mn-ea"/>
            </a:endParaRPr>
          </a:p>
          <a:p>
            <a:pPr marL="342900" lvl="0" indent="-342900" algn="l">
              <a:buFont typeface="+mj-lt"/>
              <a:buAutoNum type="arabicPeriod" startAt="5"/>
            </a:pPr>
            <a:r>
              <a:rPr lang="en-US" sz="2000" b="1">
                <a:sym typeface="+mn-ea"/>
              </a:rPr>
              <a:t>Convergence:</a:t>
            </a:r>
            <a:endParaRPr lang="en-US" sz="2000" b="1">
              <a:sym typeface="+mn-ea"/>
            </a:endParaRPr>
          </a:p>
          <a:p>
            <a:pPr lvl="1" algn="l"/>
            <a:r>
              <a:rPr lang="en-US" sz="1600">
                <a:sym typeface="+mn-ea"/>
              </a:rPr>
              <a:t>The Delta Rule iteration continues until the error decreases to an acceptable level or until a predefined stopping criterion is met.</a:t>
            </a:r>
            <a:endParaRPr lang="en-US" sz="16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Artificial Neural Network</a:t>
            </a:r>
            <a:endParaRPr lang="en-US" sz="3200" b="1"/>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lvl="0" algn="l"/>
            <a:endParaRPr lang="en-US" sz="2000" b="1" dirty="0">
              <a:sym typeface="+mn-ea"/>
            </a:endParaRPr>
          </a:p>
          <a:p>
            <a:pPr lvl="0" algn="l"/>
            <a:endParaRPr lang="en-US" sz="2000" b="1" dirty="0">
              <a:sym typeface="+mn-ea"/>
            </a:endParaRPr>
          </a:p>
          <a:p>
            <a:pPr lvl="0" algn="l"/>
            <a:endParaRPr lang="en-US" sz="2000" b="1" dirty="0">
              <a:sym typeface="+mn-ea"/>
            </a:endParaRPr>
          </a:p>
          <a:p>
            <a:pPr lvl="0" algn="l"/>
            <a:r>
              <a:rPr lang="en-US" sz="2000" b="1" dirty="0">
                <a:sym typeface="+mn-ea"/>
              </a:rPr>
              <a:t>Describe methods like grid search and random search for hyperparameter tuning.</a:t>
            </a:r>
            <a:endParaRPr lang="en-US" sz="2000" b="1" dirty="0">
              <a:sym typeface="+mn-ea"/>
            </a:endParaRPr>
          </a:p>
          <a:p>
            <a:pPr lvl="0" algn="l"/>
            <a:r>
              <a:rPr lang="en-US" sz="2000" b="1" dirty="0">
                <a:sym typeface="+mn-ea"/>
              </a:rPr>
              <a:t>Describe the backpropagation algorithm used to train MLPs. How does it update weights and biases to minimize the loss function?</a:t>
            </a:r>
            <a:endParaRPr lang="en-US" sz="2000" b="1" dirty="0">
              <a:sym typeface="+mn-ea"/>
            </a:endParaRPr>
          </a:p>
          <a:p>
            <a:pPr lvl="0" algn="l"/>
            <a:r>
              <a:rPr lang="en-US" sz="2000" b="1" dirty="0">
                <a:sym typeface="+mn-ea"/>
              </a:rPr>
              <a:t>Discuss common dimensionality reduction techniques, such as Principal Component Analysis (PCA) and t-Distributed Stochastic Neighbor Embedding (t-SNE).</a:t>
            </a:r>
            <a:endParaRPr lang="en-US" sz="2000" b="1" dirty="0">
              <a:sym typeface="+mn-ea"/>
            </a:endParaRPr>
          </a:p>
          <a:p>
            <a:pPr lvl="0" algn="l"/>
            <a:r>
              <a:rPr lang="en-US" sz="2000" b="1" dirty="0">
                <a:sym typeface="+mn-ea"/>
              </a:rPr>
              <a:t>Discuss techniques for detecting and mitigating overfitting and underfitting in machine learning models.</a:t>
            </a:r>
            <a:endParaRPr lang="en-US" sz="2000" b="1" dirty="0">
              <a:sym typeface="+mn-ea"/>
            </a:endParaRPr>
          </a:p>
          <a:p>
            <a:pPr lvl="0" algn="l"/>
            <a:r>
              <a:rPr lang="en-US" sz="2000" b="1" dirty="0">
                <a:sym typeface="+mn-ea"/>
              </a:rPr>
              <a:t>Explain how the ROC curve and AUC can be used to evaluate model performance.</a:t>
            </a:r>
            <a:endParaRPr lang="en-US" sz="2000" b="1"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Assignment-01</a:t>
            </a:r>
            <a:endParaRPr lang="en-US" sz="3200" b="1"/>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marL="0" lvl="0" indent="0" algn="l">
              <a:buNone/>
            </a:pPr>
            <a:r>
              <a:rPr lang="en-US" sz="1400" b="1" dirty="0">
                <a:sym typeface="+mn-ea"/>
              </a:rPr>
              <a:t>What is the primary objective of deep learning?</a:t>
            </a:r>
            <a:endParaRPr lang="en-US" sz="1400" b="1" dirty="0">
              <a:sym typeface="+mn-ea"/>
            </a:endParaRPr>
          </a:p>
          <a:p>
            <a:pPr marL="0" lvl="0" indent="0" algn="l">
              <a:buNone/>
            </a:pPr>
            <a:r>
              <a:rPr lang="en-US" sz="1400" b="1" dirty="0">
                <a:sym typeface="+mn-ea"/>
              </a:rPr>
              <a:t>a) Feature extraction</a:t>
            </a:r>
            <a:endParaRPr lang="en-US" sz="1400" b="1" dirty="0">
              <a:sym typeface="+mn-ea"/>
            </a:endParaRPr>
          </a:p>
          <a:p>
            <a:pPr marL="0" lvl="0" indent="0" algn="l">
              <a:buNone/>
            </a:pPr>
            <a:r>
              <a:rPr lang="en-US" sz="1400" b="1" dirty="0">
                <a:sym typeface="+mn-ea"/>
              </a:rPr>
              <a:t>b) Dimensionality reduction</a:t>
            </a:r>
            <a:endParaRPr lang="en-US" sz="1400" b="1" dirty="0">
              <a:sym typeface="+mn-ea"/>
            </a:endParaRPr>
          </a:p>
          <a:p>
            <a:pPr marL="0" lvl="0" indent="0" algn="l">
              <a:buNone/>
            </a:pPr>
            <a:r>
              <a:rPr lang="en-US" sz="1400" b="1" dirty="0">
                <a:sym typeface="+mn-ea"/>
              </a:rPr>
              <a:t>c) </a:t>
            </a:r>
            <a:r>
              <a:rPr lang="en-US" sz="1400" b="1" dirty="0">
                <a:solidFill>
                  <a:srgbClr val="FF0000"/>
                </a:solidFill>
                <a:sym typeface="+mn-ea"/>
              </a:rPr>
              <a:t>Automated feature learning</a:t>
            </a:r>
            <a:endParaRPr lang="en-US" sz="1400" b="1" dirty="0">
              <a:solidFill>
                <a:srgbClr val="FF0000"/>
              </a:solidFill>
              <a:sym typeface="+mn-ea"/>
            </a:endParaRPr>
          </a:p>
          <a:p>
            <a:pPr marL="0" lvl="0" indent="0" algn="l">
              <a:buNone/>
            </a:pPr>
            <a:r>
              <a:rPr lang="en-US" sz="1400" b="1" dirty="0">
                <a:sym typeface="+mn-ea"/>
              </a:rPr>
              <a:t>d) Clustering</a:t>
            </a:r>
            <a:endParaRPr lang="en-US" sz="1400" b="1" dirty="0">
              <a:sym typeface="+mn-ea"/>
            </a:endParaRPr>
          </a:p>
          <a:p>
            <a:pPr marL="0" lvl="0" indent="0" algn="l">
              <a:buNone/>
            </a:pPr>
            <a:endParaRPr lang="en-US" sz="1400" b="1" dirty="0">
              <a:sym typeface="+mn-ea"/>
            </a:endParaRPr>
          </a:p>
          <a:p>
            <a:pPr marL="0" lvl="0" indent="0" algn="l">
              <a:buNone/>
            </a:pPr>
            <a:r>
              <a:rPr lang="en-US" sz="1400" b="1" dirty="0">
                <a:sym typeface="+mn-ea"/>
              </a:rPr>
              <a:t>Which of the following is NOT an activation function commonly used in deep learning?</a:t>
            </a:r>
            <a:endParaRPr lang="en-US" sz="1400" b="1" dirty="0">
              <a:sym typeface="+mn-ea"/>
            </a:endParaRPr>
          </a:p>
          <a:p>
            <a:pPr marL="0" lvl="0" indent="0" algn="l">
              <a:buNone/>
            </a:pPr>
            <a:r>
              <a:rPr lang="en-US" sz="1400" b="1" dirty="0">
                <a:sym typeface="+mn-ea"/>
              </a:rPr>
              <a:t>a) Sigmoid</a:t>
            </a:r>
            <a:endParaRPr lang="en-US" sz="1400" b="1" dirty="0">
              <a:sym typeface="+mn-ea"/>
            </a:endParaRPr>
          </a:p>
          <a:p>
            <a:pPr marL="0" lvl="0" indent="0" algn="l">
              <a:buNone/>
            </a:pPr>
            <a:r>
              <a:rPr lang="en-US" sz="1400" b="1" dirty="0">
                <a:sym typeface="+mn-ea"/>
              </a:rPr>
              <a:t>b) ReLU</a:t>
            </a:r>
            <a:endParaRPr lang="en-US" sz="1400" b="1" dirty="0">
              <a:sym typeface="+mn-ea"/>
            </a:endParaRPr>
          </a:p>
          <a:p>
            <a:pPr marL="0" lvl="0" indent="0" algn="l">
              <a:buNone/>
            </a:pPr>
            <a:r>
              <a:rPr lang="en-US" sz="1400" b="1" dirty="0">
                <a:sym typeface="+mn-ea"/>
              </a:rPr>
              <a:t>c) Tanh</a:t>
            </a:r>
            <a:endParaRPr lang="en-US" sz="1400" b="1" dirty="0">
              <a:sym typeface="+mn-ea"/>
            </a:endParaRPr>
          </a:p>
          <a:p>
            <a:pPr marL="0" lvl="0" indent="0" algn="l">
              <a:buNone/>
            </a:pPr>
            <a:r>
              <a:rPr lang="en-US" sz="1400" b="1" dirty="0">
                <a:sym typeface="+mn-ea"/>
              </a:rPr>
              <a:t>d)</a:t>
            </a:r>
            <a:r>
              <a:rPr lang="en-US" sz="1400" b="1" dirty="0">
                <a:solidFill>
                  <a:srgbClr val="FF0000"/>
                </a:solidFill>
                <a:sym typeface="+mn-ea"/>
              </a:rPr>
              <a:t> K-Means</a:t>
            </a:r>
            <a:endParaRPr lang="en-US" sz="1400" b="1" dirty="0">
              <a:solidFill>
                <a:srgbClr val="FF0000"/>
              </a:solidFill>
              <a:sym typeface="+mn-ea"/>
            </a:endParaRPr>
          </a:p>
          <a:p>
            <a:pPr marL="0" lvl="0" indent="0" algn="l">
              <a:buNone/>
            </a:pPr>
            <a:endParaRPr lang="en-US" sz="1400" b="1" dirty="0">
              <a:sym typeface="+mn-ea"/>
            </a:endParaRPr>
          </a:p>
          <a:p>
            <a:pPr marL="0" lvl="0" indent="0" algn="l">
              <a:buNone/>
            </a:pPr>
            <a:r>
              <a:rPr lang="en-US" sz="1400" b="1" dirty="0">
                <a:sym typeface="+mn-ea"/>
              </a:rPr>
              <a:t>Which type of neural network is well-suited for image classification tasks?</a:t>
            </a:r>
            <a:endParaRPr lang="en-US" sz="1400" b="1" dirty="0">
              <a:sym typeface="+mn-ea"/>
            </a:endParaRPr>
          </a:p>
          <a:p>
            <a:pPr marL="0" lvl="0" indent="0" algn="l">
              <a:buNone/>
            </a:pPr>
            <a:r>
              <a:rPr lang="en-US" sz="1400" b="1" dirty="0">
                <a:sym typeface="+mn-ea"/>
              </a:rPr>
              <a:t>a) </a:t>
            </a:r>
            <a:r>
              <a:rPr lang="en-US" sz="1400" b="1" dirty="0">
                <a:solidFill>
                  <a:srgbClr val="FF0000"/>
                </a:solidFill>
                <a:sym typeface="+mn-ea"/>
              </a:rPr>
              <a:t>Convolutional Neural Network (CNN)</a:t>
            </a:r>
            <a:endParaRPr lang="en-US" sz="1400" b="1" dirty="0">
              <a:solidFill>
                <a:srgbClr val="FF0000"/>
              </a:solidFill>
              <a:sym typeface="+mn-ea"/>
            </a:endParaRPr>
          </a:p>
          <a:p>
            <a:pPr marL="0" lvl="0" indent="0" algn="l">
              <a:buNone/>
            </a:pPr>
            <a:r>
              <a:rPr lang="en-US" sz="1400" b="1" dirty="0">
                <a:sym typeface="+mn-ea"/>
              </a:rPr>
              <a:t>b) Recurrent Neural Network (RNN)</a:t>
            </a:r>
            <a:endParaRPr lang="en-US" sz="1400" b="1" dirty="0">
              <a:sym typeface="+mn-ea"/>
            </a:endParaRPr>
          </a:p>
          <a:p>
            <a:pPr marL="0" lvl="0" indent="0" algn="l">
              <a:buNone/>
            </a:pPr>
            <a:r>
              <a:rPr lang="en-US" sz="1400" b="1" dirty="0">
                <a:sym typeface="+mn-ea"/>
              </a:rPr>
              <a:t>c) Multilayer Perceptron (MLP)</a:t>
            </a:r>
            <a:endParaRPr lang="en-US" sz="1400" b="1" dirty="0">
              <a:sym typeface="+mn-ea"/>
            </a:endParaRPr>
          </a:p>
          <a:p>
            <a:pPr marL="0" lvl="0" indent="0" algn="l">
              <a:buNone/>
            </a:pPr>
            <a:r>
              <a:rPr lang="en-US" sz="1400" b="1" dirty="0">
                <a:sym typeface="+mn-ea"/>
              </a:rPr>
              <a:t>d) Radial Basis Function Network (RBFN)</a:t>
            </a:r>
            <a:endParaRPr lang="en-US" sz="1400" b="1" dirty="0">
              <a:sym typeface="+mn-ea"/>
            </a:endParaRPr>
          </a:p>
          <a:p>
            <a:pPr marL="0" lvl="0" indent="0" algn="l">
              <a:buNone/>
            </a:pPr>
            <a:endParaRPr lang="en-US" sz="1400" b="1" dirty="0">
              <a:sym typeface="+mn-ea"/>
            </a:endParaRPr>
          </a:p>
          <a:p>
            <a:pPr marL="0" lvl="0" indent="0" algn="l">
              <a:buNone/>
            </a:pPr>
            <a:endParaRPr lang="en-US" sz="1400" b="1"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Assignment-01</a:t>
            </a:r>
            <a:endParaRPr lang="en-US" sz="3200" b="1"/>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marL="0" lvl="0" indent="0" algn="l">
              <a:buNone/>
            </a:pPr>
            <a:r>
              <a:rPr lang="en-US" sz="1400" b="1" dirty="0">
                <a:sym typeface="+mn-ea"/>
              </a:rPr>
              <a:t>What is the primary purpose of dropout in deep learning?</a:t>
            </a:r>
            <a:endParaRPr lang="en-US" sz="1400" b="1" dirty="0">
              <a:sym typeface="+mn-ea"/>
            </a:endParaRPr>
          </a:p>
          <a:p>
            <a:pPr marL="0" lvl="0" indent="0" algn="l">
              <a:buNone/>
            </a:pPr>
            <a:r>
              <a:rPr lang="en-US" sz="1400" b="1" dirty="0">
                <a:sym typeface="+mn-ea"/>
              </a:rPr>
              <a:t>a) </a:t>
            </a:r>
            <a:r>
              <a:rPr lang="en-US" sz="1400" b="1" dirty="0">
                <a:solidFill>
                  <a:srgbClr val="FF0000"/>
                </a:solidFill>
                <a:sym typeface="+mn-ea"/>
              </a:rPr>
              <a:t>Enhancing model generalization</a:t>
            </a:r>
            <a:endParaRPr lang="en-US" sz="1400" b="1" dirty="0">
              <a:solidFill>
                <a:srgbClr val="FF0000"/>
              </a:solidFill>
              <a:sym typeface="+mn-ea"/>
            </a:endParaRPr>
          </a:p>
          <a:p>
            <a:pPr marL="0" lvl="0" indent="0" algn="l">
              <a:buNone/>
            </a:pPr>
            <a:r>
              <a:rPr lang="en-US" sz="1400" b="1" dirty="0">
                <a:sym typeface="+mn-ea"/>
              </a:rPr>
              <a:t>b) Reducing the number of layers</a:t>
            </a:r>
            <a:endParaRPr lang="en-US" sz="1400" b="1" dirty="0">
              <a:sym typeface="+mn-ea"/>
            </a:endParaRPr>
          </a:p>
          <a:p>
            <a:pPr marL="0" lvl="0" indent="0" algn="l">
              <a:buNone/>
            </a:pPr>
            <a:r>
              <a:rPr lang="en-US" sz="1400" b="1" dirty="0">
                <a:sym typeface="+mn-ea"/>
              </a:rPr>
              <a:t>c) Increasing the learning rate</a:t>
            </a:r>
            <a:endParaRPr lang="en-US" sz="1400" b="1" dirty="0">
              <a:sym typeface="+mn-ea"/>
            </a:endParaRPr>
          </a:p>
          <a:p>
            <a:pPr marL="0" lvl="0" indent="0" algn="l">
              <a:buNone/>
            </a:pPr>
            <a:r>
              <a:rPr lang="en-US" sz="1400" b="1" dirty="0">
                <a:sym typeface="+mn-ea"/>
              </a:rPr>
              <a:t>d) Eliminating outliers</a:t>
            </a:r>
            <a:endParaRPr lang="en-US" sz="1400" b="1" dirty="0">
              <a:sym typeface="+mn-ea"/>
            </a:endParaRPr>
          </a:p>
          <a:p>
            <a:pPr marL="0" lvl="0" indent="0" algn="l">
              <a:buNone/>
            </a:pPr>
            <a:endParaRPr lang="en-US" sz="1400" b="1" dirty="0">
              <a:sym typeface="+mn-ea"/>
            </a:endParaRPr>
          </a:p>
          <a:p>
            <a:pPr marL="0" lvl="0" indent="0" algn="l">
              <a:buNone/>
            </a:pPr>
            <a:r>
              <a:rPr lang="en-US" sz="1400" b="1" dirty="0">
                <a:sym typeface="+mn-ea"/>
              </a:rPr>
              <a:t>In gradient descent, what is the learning rate responsible for?</a:t>
            </a:r>
            <a:endParaRPr lang="en-US" sz="1400" b="1" dirty="0">
              <a:sym typeface="+mn-ea"/>
            </a:endParaRPr>
          </a:p>
          <a:p>
            <a:pPr marL="0" lvl="0" indent="0" algn="l">
              <a:buNone/>
            </a:pPr>
            <a:r>
              <a:rPr lang="en-US" sz="1400" b="1" dirty="0">
                <a:sym typeface="+mn-ea"/>
              </a:rPr>
              <a:t>a) </a:t>
            </a:r>
            <a:r>
              <a:rPr lang="en-US" sz="1400" b="1" dirty="0">
                <a:solidFill>
                  <a:srgbClr val="FF0000"/>
                </a:solidFill>
                <a:sym typeface="+mn-ea"/>
              </a:rPr>
              <a:t>The rate of convergence</a:t>
            </a:r>
            <a:endParaRPr lang="en-US" sz="1400" b="1" dirty="0">
              <a:solidFill>
                <a:srgbClr val="FF0000"/>
              </a:solidFill>
              <a:sym typeface="+mn-ea"/>
            </a:endParaRPr>
          </a:p>
          <a:p>
            <a:pPr marL="0" lvl="0" indent="0" algn="l">
              <a:buNone/>
            </a:pPr>
            <a:r>
              <a:rPr lang="en-US" sz="1400" b="1" dirty="0">
                <a:sym typeface="+mn-ea"/>
              </a:rPr>
              <a:t>b) The size of the neural network</a:t>
            </a:r>
            <a:endParaRPr lang="en-US" sz="1400" b="1" dirty="0">
              <a:sym typeface="+mn-ea"/>
            </a:endParaRPr>
          </a:p>
          <a:p>
            <a:pPr marL="0" lvl="0" indent="0" algn="l">
              <a:buNone/>
            </a:pPr>
            <a:r>
              <a:rPr lang="en-US" sz="1400" b="1" dirty="0">
                <a:sym typeface="+mn-ea"/>
              </a:rPr>
              <a:t>c) The number of epochs</a:t>
            </a:r>
            <a:endParaRPr lang="en-US" sz="1400" b="1" dirty="0">
              <a:sym typeface="+mn-ea"/>
            </a:endParaRPr>
          </a:p>
          <a:p>
            <a:pPr marL="0" lvl="0" indent="0" algn="l">
              <a:buNone/>
            </a:pPr>
            <a:r>
              <a:rPr lang="en-US" sz="1400" b="1" dirty="0">
                <a:sym typeface="+mn-ea"/>
              </a:rPr>
              <a:t>d) The choice of activation function</a:t>
            </a:r>
            <a:endParaRPr lang="en-US" sz="1400" b="1" dirty="0">
              <a:sym typeface="+mn-ea"/>
            </a:endParaRPr>
          </a:p>
          <a:p>
            <a:pPr marL="0" lvl="0" indent="0" algn="l">
              <a:buNone/>
            </a:pPr>
            <a:endParaRPr lang="en-US" sz="1400" b="1" dirty="0">
              <a:sym typeface="+mn-ea"/>
            </a:endParaRPr>
          </a:p>
          <a:p>
            <a:pPr marL="0" lvl="0" indent="0" algn="l">
              <a:buNone/>
            </a:pPr>
            <a:r>
              <a:rPr lang="en-US" sz="1400" b="1" dirty="0">
                <a:sym typeface="+mn-ea"/>
              </a:rPr>
              <a:t>What problem in deep learning can occur when gradients become extremely small, causing the network to stop learning?</a:t>
            </a:r>
            <a:endParaRPr lang="en-US" sz="1400" b="1" dirty="0">
              <a:sym typeface="+mn-ea"/>
            </a:endParaRPr>
          </a:p>
          <a:p>
            <a:pPr marL="0" lvl="0" indent="0" algn="l">
              <a:buNone/>
            </a:pPr>
            <a:r>
              <a:rPr lang="en-US" sz="1400" b="1" dirty="0">
                <a:sym typeface="+mn-ea"/>
              </a:rPr>
              <a:t>a) </a:t>
            </a:r>
            <a:r>
              <a:rPr lang="en-US" sz="1400" b="1" dirty="0">
                <a:solidFill>
                  <a:srgbClr val="FF0000"/>
                </a:solidFill>
                <a:sym typeface="+mn-ea"/>
              </a:rPr>
              <a:t>Vanishing gradients</a:t>
            </a:r>
            <a:endParaRPr lang="en-US" sz="1400" b="1" dirty="0">
              <a:solidFill>
                <a:srgbClr val="FF0000"/>
              </a:solidFill>
              <a:sym typeface="+mn-ea"/>
            </a:endParaRPr>
          </a:p>
          <a:p>
            <a:pPr marL="0" lvl="0" indent="0" algn="l">
              <a:buNone/>
            </a:pPr>
            <a:r>
              <a:rPr lang="en-US" sz="1400" b="1" dirty="0">
                <a:sym typeface="+mn-ea"/>
              </a:rPr>
              <a:t>b) Exploding gradients</a:t>
            </a:r>
            <a:endParaRPr lang="en-US" sz="1400" b="1" dirty="0">
              <a:sym typeface="+mn-ea"/>
            </a:endParaRPr>
          </a:p>
          <a:p>
            <a:pPr marL="0" lvl="0" indent="0" algn="l">
              <a:buNone/>
            </a:pPr>
            <a:r>
              <a:rPr lang="en-US" sz="1400" b="1" dirty="0">
                <a:sym typeface="+mn-ea"/>
              </a:rPr>
              <a:t>c) Overfitting</a:t>
            </a:r>
            <a:endParaRPr lang="en-US" sz="1400" b="1" dirty="0">
              <a:sym typeface="+mn-ea"/>
            </a:endParaRPr>
          </a:p>
          <a:p>
            <a:pPr marL="0" lvl="0" indent="0" algn="l">
              <a:buNone/>
            </a:pPr>
            <a:r>
              <a:rPr lang="en-US" sz="1400" b="1" dirty="0">
                <a:sym typeface="+mn-ea"/>
              </a:rPr>
              <a:t>d) Dropout</a:t>
            </a:r>
            <a:endParaRPr lang="en-US" sz="1400" b="1" dirty="0">
              <a:sym typeface="+mn-ea"/>
            </a:endParaRPr>
          </a:p>
          <a:p>
            <a:pPr marL="0" lvl="0" indent="0" algn="l">
              <a:buNone/>
            </a:pPr>
            <a:endParaRPr lang="en-US" sz="1400" b="1" dirty="0">
              <a:sym typeface="+mn-ea"/>
            </a:endParaRPr>
          </a:p>
          <a:p>
            <a:pPr marL="0" lvl="0" indent="0" algn="l">
              <a:buNone/>
            </a:pPr>
            <a:endParaRPr lang="en-US" sz="1400" b="1"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Assignment-01</a:t>
            </a:r>
            <a:endParaRPr lang="en-US" sz="3200" b="1"/>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marL="0" lvl="0" indent="0" algn="l">
              <a:buNone/>
            </a:pPr>
            <a:r>
              <a:rPr lang="en-US" sz="1400" b="1" dirty="0">
                <a:sym typeface="+mn-ea"/>
              </a:rPr>
              <a:t>Which deep learning architecture is well-suited for sequential data, such as natural language processing?</a:t>
            </a:r>
            <a:endParaRPr lang="en-US" sz="1400" b="1" dirty="0">
              <a:sym typeface="+mn-ea"/>
            </a:endParaRPr>
          </a:p>
          <a:p>
            <a:pPr marL="0" lvl="0" indent="0" algn="l">
              <a:buNone/>
            </a:pPr>
            <a:r>
              <a:rPr lang="en-US" sz="1400" b="1" dirty="0">
                <a:sym typeface="+mn-ea"/>
              </a:rPr>
              <a:t>a) CNN</a:t>
            </a:r>
            <a:endParaRPr lang="en-US" sz="1400" b="1" dirty="0">
              <a:sym typeface="+mn-ea"/>
            </a:endParaRPr>
          </a:p>
          <a:p>
            <a:pPr marL="0" lvl="0" indent="0" algn="l">
              <a:buNone/>
            </a:pPr>
            <a:r>
              <a:rPr lang="en-US" sz="1400" b="1" dirty="0">
                <a:sym typeface="+mn-ea"/>
              </a:rPr>
              <a:t>b) </a:t>
            </a:r>
            <a:r>
              <a:rPr lang="en-US" sz="1400" b="1" dirty="0">
                <a:solidFill>
                  <a:srgbClr val="FF0000"/>
                </a:solidFill>
                <a:sym typeface="+mn-ea"/>
              </a:rPr>
              <a:t>RNN</a:t>
            </a:r>
            <a:endParaRPr lang="en-US" sz="1400" b="1" dirty="0">
              <a:solidFill>
                <a:srgbClr val="FF0000"/>
              </a:solidFill>
              <a:sym typeface="+mn-ea"/>
            </a:endParaRPr>
          </a:p>
          <a:p>
            <a:pPr marL="0" lvl="0" indent="0" algn="l">
              <a:buNone/>
            </a:pPr>
            <a:r>
              <a:rPr lang="en-US" sz="1400" b="1" dirty="0">
                <a:sym typeface="+mn-ea"/>
              </a:rPr>
              <a:t>c) GAN</a:t>
            </a:r>
            <a:endParaRPr lang="en-US" sz="1400" b="1" dirty="0">
              <a:sym typeface="+mn-ea"/>
            </a:endParaRPr>
          </a:p>
          <a:p>
            <a:pPr marL="0" lvl="0" indent="0" algn="l">
              <a:buNone/>
            </a:pPr>
            <a:r>
              <a:rPr lang="en-US" sz="1400" b="1" dirty="0">
                <a:sym typeface="+mn-ea"/>
              </a:rPr>
              <a:t>d) MLP</a:t>
            </a:r>
            <a:endParaRPr lang="en-US" sz="1400" b="1" dirty="0">
              <a:sym typeface="+mn-ea"/>
            </a:endParaRPr>
          </a:p>
          <a:p>
            <a:pPr marL="0" lvl="0" indent="0" algn="l">
              <a:buNone/>
            </a:pPr>
            <a:endParaRPr lang="en-US" sz="1400" b="1" dirty="0">
              <a:sym typeface="+mn-ea"/>
            </a:endParaRPr>
          </a:p>
          <a:p>
            <a:pPr marL="0" lvl="0" indent="0" algn="l">
              <a:buNone/>
            </a:pPr>
            <a:r>
              <a:rPr lang="en-US" sz="1400" b="1" dirty="0">
                <a:sym typeface="+mn-ea"/>
              </a:rPr>
              <a:t>What is transfer learning in deep learning?</a:t>
            </a:r>
            <a:endParaRPr lang="en-US" sz="1400" b="1" dirty="0">
              <a:sym typeface="+mn-ea"/>
            </a:endParaRPr>
          </a:p>
          <a:p>
            <a:pPr marL="0" lvl="0" indent="0" algn="l">
              <a:buNone/>
            </a:pPr>
            <a:r>
              <a:rPr lang="en-US" sz="1400" b="1" dirty="0">
                <a:sym typeface="+mn-ea"/>
              </a:rPr>
              <a:t>a) Training a model from scratch</a:t>
            </a:r>
            <a:endParaRPr lang="en-US" sz="1400" b="1" dirty="0">
              <a:sym typeface="+mn-ea"/>
            </a:endParaRPr>
          </a:p>
          <a:p>
            <a:pPr marL="0" lvl="0" indent="0" algn="l">
              <a:buNone/>
            </a:pPr>
            <a:r>
              <a:rPr lang="en-US" sz="1400" b="1" dirty="0">
                <a:sym typeface="+mn-ea"/>
              </a:rPr>
              <a:t>b) </a:t>
            </a:r>
            <a:r>
              <a:rPr lang="en-US" sz="1400" b="1" dirty="0">
                <a:solidFill>
                  <a:srgbClr val="FF0000"/>
                </a:solidFill>
                <a:sym typeface="+mn-ea"/>
              </a:rPr>
              <a:t>Using pre-trained models and fine-tuning them for a specific task</a:t>
            </a:r>
            <a:endParaRPr lang="en-US" sz="1400" b="1" dirty="0">
              <a:solidFill>
                <a:srgbClr val="FF0000"/>
              </a:solidFill>
              <a:sym typeface="+mn-ea"/>
            </a:endParaRPr>
          </a:p>
          <a:p>
            <a:pPr marL="0" lvl="0" indent="0" algn="l">
              <a:buNone/>
            </a:pPr>
            <a:r>
              <a:rPr lang="en-US" sz="1400" b="1" dirty="0">
                <a:sym typeface="+mn-ea"/>
              </a:rPr>
              <a:t>c) Transforming data before feeding it into a neural network</a:t>
            </a:r>
            <a:endParaRPr lang="en-US" sz="1400" b="1" dirty="0">
              <a:sym typeface="+mn-ea"/>
            </a:endParaRPr>
          </a:p>
          <a:p>
            <a:pPr marL="0" lvl="0" indent="0" algn="l">
              <a:buNone/>
            </a:pPr>
            <a:r>
              <a:rPr lang="en-US" sz="1400" b="1" dirty="0">
                <a:sym typeface="+mn-ea"/>
              </a:rPr>
              <a:t>d) Transferring data between different devices</a:t>
            </a:r>
            <a:endParaRPr lang="en-US" sz="1400" b="1" dirty="0">
              <a:sym typeface="+mn-ea"/>
            </a:endParaRPr>
          </a:p>
          <a:p>
            <a:pPr marL="0" lvl="0" indent="0" algn="l">
              <a:buNone/>
            </a:pPr>
            <a:endParaRPr lang="en-US" sz="1400" b="1" dirty="0">
              <a:sym typeface="+mn-ea"/>
            </a:endParaRPr>
          </a:p>
          <a:p>
            <a:pPr marL="0" lvl="0" indent="0" algn="l">
              <a:buNone/>
            </a:pPr>
            <a:r>
              <a:rPr lang="en-US" sz="1400" b="1" dirty="0">
                <a:sym typeface="+mn-ea"/>
              </a:rPr>
              <a:t>Which deep learning framework is developed by Google and widely used in research and industry?</a:t>
            </a:r>
            <a:endParaRPr lang="en-US" sz="1400" b="1" dirty="0">
              <a:sym typeface="+mn-ea"/>
            </a:endParaRPr>
          </a:p>
          <a:p>
            <a:pPr marL="0" lvl="0" indent="0" algn="l">
              <a:buNone/>
            </a:pPr>
            <a:r>
              <a:rPr lang="en-US" sz="1400" b="1" dirty="0">
                <a:sym typeface="+mn-ea"/>
              </a:rPr>
              <a:t>a) PyTorch</a:t>
            </a:r>
            <a:endParaRPr lang="en-US" sz="1400" b="1" dirty="0">
              <a:sym typeface="+mn-ea"/>
            </a:endParaRPr>
          </a:p>
          <a:p>
            <a:pPr marL="0" lvl="0" indent="0" algn="l">
              <a:buNone/>
            </a:pPr>
            <a:r>
              <a:rPr lang="en-US" sz="1400" b="1" dirty="0">
                <a:sym typeface="+mn-ea"/>
              </a:rPr>
              <a:t>b) Caffe</a:t>
            </a:r>
            <a:endParaRPr lang="en-US" sz="1400" b="1" dirty="0">
              <a:sym typeface="+mn-ea"/>
            </a:endParaRPr>
          </a:p>
          <a:p>
            <a:pPr marL="0" lvl="0" indent="0" algn="l">
              <a:buNone/>
            </a:pPr>
            <a:r>
              <a:rPr lang="en-US" sz="1400" b="1" dirty="0">
                <a:sym typeface="+mn-ea"/>
              </a:rPr>
              <a:t>c) Keras</a:t>
            </a:r>
            <a:endParaRPr lang="en-US" sz="1400" b="1" dirty="0">
              <a:sym typeface="+mn-ea"/>
            </a:endParaRPr>
          </a:p>
          <a:p>
            <a:pPr marL="0" lvl="0" indent="0" algn="l">
              <a:buNone/>
            </a:pPr>
            <a:r>
              <a:rPr lang="en-US" sz="1400" b="1" dirty="0">
                <a:sym typeface="+mn-ea"/>
              </a:rPr>
              <a:t>d) </a:t>
            </a:r>
            <a:r>
              <a:rPr lang="en-US" sz="1400" b="1" dirty="0">
                <a:solidFill>
                  <a:srgbClr val="FF0000"/>
                </a:solidFill>
                <a:sym typeface="+mn-ea"/>
              </a:rPr>
              <a:t>TensorFlow</a:t>
            </a:r>
            <a:endParaRPr lang="en-US" sz="1400" b="1" dirty="0">
              <a:solidFill>
                <a:srgbClr val="FF0000"/>
              </a:solidFill>
              <a:sym typeface="+mn-ea"/>
            </a:endParaRPr>
          </a:p>
          <a:p>
            <a:pPr marL="0" lvl="0" indent="0" algn="l">
              <a:buNone/>
            </a:pPr>
            <a:endParaRPr lang="en-US" sz="1400" b="1" dirty="0">
              <a:sym typeface="+mn-ea"/>
            </a:endParaRPr>
          </a:p>
          <a:p>
            <a:pPr marL="0" lvl="0" indent="0" algn="l">
              <a:buNone/>
            </a:pPr>
            <a:endParaRPr lang="en-US" sz="1400" b="1"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Assignment-01</a:t>
            </a:r>
            <a:endParaRPr lang="en-US" sz="3200" b="1"/>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650" y="1018540"/>
            <a:ext cx="10997565" cy="5337810"/>
          </a:xfrm>
        </p:spPr>
        <p:txBody>
          <a:bodyPr>
            <a:noAutofit/>
          </a:bodyPr>
          <a:lstStyle/>
          <a:p>
            <a:pPr marL="0" lvl="0" indent="0" algn="l">
              <a:buNone/>
            </a:pPr>
            <a:r>
              <a:rPr lang="en-US" sz="1400" b="1" dirty="0">
                <a:sym typeface="+mn-ea"/>
              </a:rPr>
              <a:t>What is the primary purpose of a loss function in deep learning?</a:t>
            </a:r>
            <a:endParaRPr lang="en-US" sz="1400" b="1" dirty="0">
              <a:sym typeface="+mn-ea"/>
            </a:endParaRPr>
          </a:p>
          <a:p>
            <a:pPr marL="0" lvl="0" indent="0" algn="l">
              <a:buNone/>
            </a:pPr>
            <a:r>
              <a:rPr lang="en-US" sz="1400" b="1" dirty="0">
                <a:sym typeface="+mn-ea"/>
              </a:rPr>
              <a:t>a) To initialize network weights</a:t>
            </a:r>
            <a:endParaRPr lang="en-US" sz="1400" b="1" dirty="0">
              <a:sym typeface="+mn-ea"/>
            </a:endParaRPr>
          </a:p>
          <a:p>
            <a:pPr marL="0" lvl="0" indent="0" algn="l">
              <a:buNone/>
            </a:pPr>
            <a:r>
              <a:rPr lang="en-US" sz="1400" b="1" dirty="0">
                <a:sym typeface="+mn-ea"/>
              </a:rPr>
              <a:t>b) </a:t>
            </a:r>
            <a:r>
              <a:rPr lang="en-US" sz="1400" b="1" dirty="0">
                <a:solidFill>
                  <a:srgbClr val="FF0000"/>
                </a:solidFill>
                <a:sym typeface="+mn-ea"/>
              </a:rPr>
              <a:t>To measure the accuracy of predictions</a:t>
            </a:r>
            <a:endParaRPr lang="en-US" sz="1400" b="1" dirty="0">
              <a:solidFill>
                <a:srgbClr val="FF0000"/>
              </a:solidFill>
              <a:sym typeface="+mn-ea"/>
            </a:endParaRPr>
          </a:p>
          <a:p>
            <a:pPr marL="0" lvl="0" indent="0" algn="l">
              <a:buNone/>
            </a:pPr>
            <a:r>
              <a:rPr lang="en-US" sz="1400" b="1" dirty="0">
                <a:sym typeface="+mn-ea"/>
              </a:rPr>
              <a:t>c) To visualize data</a:t>
            </a:r>
            <a:endParaRPr lang="en-US" sz="1400" b="1" dirty="0">
              <a:sym typeface="+mn-ea"/>
            </a:endParaRPr>
          </a:p>
          <a:p>
            <a:pPr marL="0" lvl="0" indent="0" algn="l">
              <a:buNone/>
            </a:pPr>
            <a:r>
              <a:rPr lang="en-US" sz="1400" b="1" dirty="0">
                <a:sym typeface="+mn-ea"/>
              </a:rPr>
              <a:t>d) To preprocess input data</a:t>
            </a:r>
            <a:endParaRPr lang="en-US" sz="1400" b="1" dirty="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UNIT-1 </a:t>
            </a:r>
            <a:r>
              <a:rPr lang="en-US" sz="3200" b="1">
                <a:sym typeface="+mn-ea"/>
              </a:rPr>
              <a:t>Assignment-01</a:t>
            </a:r>
            <a:endParaRPr lang="en-US" sz="32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Underfitting</a:t>
            </a:r>
            <a:endParaRPr lang="en-US" sz="3200" b="1">
              <a:sym typeface="+mn-ea"/>
            </a:endParaRPr>
          </a:p>
          <a:p>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pic>
        <p:nvPicPr>
          <p:cNvPr id="2" name="Picture 1"/>
          <p:cNvPicPr>
            <a:picLocks noChangeAspect="1"/>
          </p:cNvPicPr>
          <p:nvPr/>
        </p:nvPicPr>
        <p:blipFill>
          <a:blip r:embed="rId2"/>
          <a:stretch>
            <a:fillRect/>
          </a:stretch>
        </p:blipFill>
        <p:spPr>
          <a:xfrm>
            <a:off x="1644015" y="1607820"/>
            <a:ext cx="9193530" cy="440563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438765" cy="5337810"/>
          </a:xfrm>
        </p:spPr>
        <p:txBody>
          <a:bodyPr>
            <a:noAutofit/>
          </a:bodyPr>
          <a:p>
            <a:r>
              <a:rPr lang="en-US" sz="2400"/>
              <a:t>https://www.mygreatlearning.com/blog/understanding-curse-of-dimensionality/</a:t>
            </a:r>
            <a:endParaRPr lang="en-US" sz="2400"/>
          </a:p>
          <a:p>
            <a:r>
              <a:rPr lang="en-US" sz="2400"/>
              <a:t>https://www.analyticsvidhya.com/blog/2021/10/evaluation-metric-for-regression-models/</a:t>
            </a:r>
            <a:endParaRPr lang="en-US" sz="2400"/>
          </a:p>
          <a:p>
            <a:r>
              <a:rPr lang="en-US" sz="2400"/>
              <a:t>https://medium.com/swlh/recall-precision-f1-roc-auc-and-everything-542aedf322b9</a:t>
            </a:r>
            <a:endParaRPr lang="en-US" sz="2400"/>
          </a:p>
          <a:p>
            <a:r>
              <a:rPr lang="en-US" sz="2400"/>
              <a:t>https://towardsdatascience.com/metrics-to-evaluate-your-machine-learning-algorithm-f10ba6e38234</a:t>
            </a:r>
            <a:endParaRPr lang="en-US" sz="2400"/>
          </a:p>
          <a:p>
            <a:r>
              <a:rPr lang="en-US" sz="2400"/>
              <a:t>https://www.javatpoint.com/cross-validation-in-machine-learning</a:t>
            </a:r>
            <a:endParaRPr lang="en-US" sz="2400"/>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References</a:t>
            </a:r>
            <a:endParaRPr lang="en-US" sz="3200" b="1"/>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1579563"/>
            <a:ext cx="9144000" cy="2387600"/>
          </a:xfrm>
        </p:spPr>
        <p:txBody>
          <a:bodyPr/>
          <a:p>
            <a:r>
              <a:rPr lang="en-US" b="1"/>
              <a:t>Model Improvement and Performance</a:t>
            </a:r>
            <a:endParaRPr lang="en-US" b="1"/>
          </a:p>
        </p:txBody>
      </p:sp>
      <p:sp>
        <p:nvSpPr>
          <p:cNvPr id="3" name="Subtitle 2"/>
          <p:cNvSpPr>
            <a:spLocks noGrp="1"/>
          </p:cNvSpPr>
          <p:nvPr>
            <p:ph type="subTitle" idx="1"/>
          </p:nvPr>
        </p:nvSpPr>
        <p:spPr>
          <a:xfrm>
            <a:off x="1402080" y="3967163"/>
            <a:ext cx="9144000" cy="1655762"/>
          </a:xfrm>
        </p:spPr>
        <p:txBody>
          <a:bodyPr/>
          <a:p>
            <a:r>
              <a:rPr lang="en-US"/>
              <a:t>MODULE -01</a:t>
            </a:r>
            <a:endParaRPr lang="en-US"/>
          </a:p>
          <a:p>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884680" y="-10795"/>
            <a:ext cx="1024890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Content</a:t>
            </a:r>
            <a:endParaRPr lang="en-US" sz="32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Underfitting</a:t>
            </a:r>
            <a:endParaRPr lang="en-US" sz="3200" b="1">
              <a:sym typeface="+mn-ea"/>
            </a:endParaRPr>
          </a:p>
          <a:p>
            <a:r>
              <a:rPr lang="en-US"/>
              <a:t>Underfitting occurs when a model is not able to make accurate </a:t>
            </a:r>
            <a:r>
              <a:rPr lang="en-US" b="1"/>
              <a:t>predictions based on training data</a:t>
            </a:r>
            <a:r>
              <a:rPr lang="en-US"/>
              <a:t> and hence, doesn’t have the capacity to generalize well on new data.</a:t>
            </a:r>
            <a:endParaRPr lang="en-US"/>
          </a:p>
          <a:p>
            <a:r>
              <a:rPr lang="en-US"/>
              <a:t>Another case of underfitting is when a model is not able to learn enough from training data (Figure 2), making it difficult to capture the dominating trend (the model is unable to create a mapping between the input and the target variable).</a:t>
            </a:r>
            <a:endParaRPr lang="en-US"/>
          </a:p>
          <a:p>
            <a:r>
              <a:rPr lang="en-US"/>
              <a:t>Machine learning models with underfitting tend to have poor performance both in training and testing sets.</a:t>
            </a:r>
            <a:endParaRPr lang="en-US"/>
          </a:p>
          <a:p>
            <a:r>
              <a:rPr lang="en-US"/>
              <a:t>Underfitting models usually have </a:t>
            </a:r>
            <a:r>
              <a:rPr lang="en-US" b="1"/>
              <a:t>high bias and low variance.</a:t>
            </a:r>
            <a:endParaRPr lang="en-US" b="1"/>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detecting underfitting</a:t>
            </a:r>
            <a:endParaRPr lang="en-US" sz="3200" b="1">
              <a:sym typeface="+mn-ea"/>
            </a:endParaRPr>
          </a:p>
          <a:p>
            <a:r>
              <a:rPr lang="en-US" sz="3200" b="1">
                <a:sym typeface="+mn-ea"/>
              </a:rPr>
              <a:t>Training and test loss:</a:t>
            </a:r>
            <a:r>
              <a:rPr lang="en-US" sz="3200">
                <a:sym typeface="+mn-ea"/>
              </a:rPr>
              <a:t>  If the model is underfitting, the loss for both training and validation will be considerably high. </a:t>
            </a:r>
            <a:endParaRPr lang="en-US" sz="3200">
              <a:sym typeface="+mn-ea"/>
            </a:endParaRPr>
          </a:p>
          <a:p>
            <a:r>
              <a:rPr lang="en-US" sz="3200" b="1">
                <a:sym typeface="+mn-ea"/>
              </a:rPr>
              <a:t>Over simplistic prediction graph:</a:t>
            </a:r>
            <a:r>
              <a:rPr lang="en-US" sz="3200">
                <a:sym typeface="+mn-ea"/>
              </a:rPr>
              <a:t> If a graph with the data points and the fitted curve is plotted, and the classifier curve is oversimplistic, then, most probably, your model is underfitting. </a:t>
            </a:r>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avoiding underfitting</a:t>
            </a:r>
            <a:endParaRPr lang="en-US" sz="3200" b="1">
              <a:sym typeface="+mn-ea"/>
            </a:endParaRPr>
          </a:p>
          <a:p>
            <a:r>
              <a:rPr lang="en-US" sz="2740" b="1">
                <a:sym typeface="+mn-ea"/>
              </a:rPr>
              <a:t>Train a more complex model </a:t>
            </a:r>
            <a:r>
              <a:rPr lang="en-US" sz="2740">
                <a:sym typeface="+mn-ea"/>
              </a:rPr>
              <a:t>– Lack of model complexity in terms of data characteristics is the main reason behind underfitting models. </a:t>
            </a:r>
            <a:endParaRPr lang="en-US" sz="2740">
              <a:sym typeface="+mn-ea"/>
            </a:endParaRPr>
          </a:p>
          <a:p>
            <a:r>
              <a:rPr lang="en-US" sz="2740">
                <a:sym typeface="+mn-ea"/>
              </a:rPr>
              <a:t>Training a more complex model will help us solve the problem of underfitting.</a:t>
            </a:r>
            <a:endParaRPr lang="en-US" sz="2740">
              <a:sym typeface="+mn-ea"/>
            </a:endParaRPr>
          </a:p>
          <a:p>
            <a:r>
              <a:rPr lang="en-US" sz="2740" b="1">
                <a:sym typeface="+mn-ea"/>
              </a:rPr>
              <a:t>More time for training</a:t>
            </a:r>
            <a:r>
              <a:rPr lang="en-US" sz="2740">
                <a:sym typeface="+mn-ea"/>
              </a:rPr>
              <a:t> - Early training termination may cause underfitting. As a machine learning engineer, you can increase the number of epochs or increase the duration of training to get better results.</a:t>
            </a:r>
            <a:endParaRPr lang="en-US" sz="2740">
              <a:sym typeface="+mn-ea"/>
            </a:endParaRPr>
          </a:p>
          <a:p>
            <a:r>
              <a:rPr lang="en-US" sz="2740" b="1">
                <a:sym typeface="+mn-ea"/>
              </a:rPr>
              <a:t>Eliminate noise from data </a:t>
            </a:r>
            <a:r>
              <a:rPr lang="en-US" sz="2740">
                <a:sym typeface="+mn-ea"/>
              </a:rPr>
              <a:t>– Another cause of underfitting is the existence of outliers and incorrect values in the dataset. </a:t>
            </a:r>
            <a:endParaRPr lang="en-US" sz="2740">
              <a:sym typeface="+mn-ea"/>
            </a:endParaRPr>
          </a:p>
          <a:p>
            <a:r>
              <a:rPr lang="en-US" sz="2740">
                <a:sym typeface="+mn-ea"/>
              </a:rPr>
              <a:t>Data cleaning techniques can help deal with this problem.</a:t>
            </a:r>
            <a:endParaRPr lang="en-US" sz="2740">
              <a:sym typeface="+mn-ea"/>
            </a:endParaRPr>
          </a:p>
          <a:p>
            <a:pPr lvl="0"/>
            <a:r>
              <a:rPr lang="en-US" b="1">
                <a:sym typeface="+mn-ea"/>
              </a:rPr>
              <a:t>Adjust regularization parameters</a:t>
            </a:r>
            <a:r>
              <a:rPr lang="en-US">
                <a:sym typeface="+mn-ea"/>
              </a:rPr>
              <a:t> - the regularization coefficient can cause both overfitting and underfitting models.</a:t>
            </a:r>
            <a:endParaRPr lang="en-US">
              <a:sym typeface="+mn-ea"/>
            </a:endParaRPr>
          </a:p>
          <a:p>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Overfitting</a:t>
            </a:r>
            <a:endParaRPr lang="en-US" sz="3200" b="1">
              <a:sym typeface="+mn-ea"/>
            </a:endParaRPr>
          </a:p>
          <a:p>
            <a:endParaRPr lang="en-US" b="1"/>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pic>
        <p:nvPicPr>
          <p:cNvPr id="2" name="Picture 1"/>
          <p:cNvPicPr>
            <a:picLocks noChangeAspect="1"/>
          </p:cNvPicPr>
          <p:nvPr/>
        </p:nvPicPr>
        <p:blipFill>
          <a:blip r:embed="rId2"/>
          <a:stretch>
            <a:fillRect/>
          </a:stretch>
        </p:blipFill>
        <p:spPr>
          <a:xfrm>
            <a:off x="1688465" y="1652905"/>
            <a:ext cx="9645650" cy="46215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Overfitting</a:t>
            </a:r>
            <a:endParaRPr lang="en-US" sz="3200" b="1">
              <a:sym typeface="+mn-ea"/>
            </a:endParaRPr>
          </a:p>
          <a:p>
            <a:r>
              <a:rPr lang="en-US"/>
              <a:t>A model is considered overfitting when it does extremely well on training data but fails to perform on the same level on the validation data.</a:t>
            </a:r>
            <a:endParaRPr lang="en-US"/>
          </a:p>
          <a:p>
            <a:r>
              <a:rPr lang="en-US"/>
              <a:t>An overfitting model fails to generalize well, as it learns the noise and patterns of the training data to the point where it negatively impacts the performance of the model on new data. </a:t>
            </a:r>
            <a:endParaRPr lang="en-US"/>
          </a:p>
          <a:p>
            <a:r>
              <a:rPr lang="en-US"/>
              <a:t>If the model is overfitting, even a slight change in the output data will cause the model to change significantly. </a:t>
            </a:r>
            <a:endParaRPr lang="en-US"/>
          </a:p>
          <a:p>
            <a:r>
              <a:rPr lang="en-US"/>
              <a:t>Models that are overfitting usually have </a:t>
            </a:r>
            <a:r>
              <a:rPr lang="en-US" b="1"/>
              <a:t>low bias and high variance </a:t>
            </a:r>
            <a:endParaRPr lang="en-US" b="1"/>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detecting overfitting</a:t>
            </a:r>
            <a:endParaRPr lang="en-US" sz="3200" b="1">
              <a:sym typeface="+mn-ea"/>
            </a:endParaRPr>
          </a:p>
          <a:p>
            <a:r>
              <a:rPr lang="en-US" b="1">
                <a:sym typeface="+mn-ea"/>
              </a:rPr>
              <a:t>Use a resampling technique to estimate model accuracy</a:t>
            </a:r>
            <a:r>
              <a:rPr lang="en-US">
                <a:sym typeface="+mn-ea"/>
              </a:rPr>
              <a:t>. The most popular resampling technique is k-fold cross-validation. It allows you to train and test your model k-times on different subsets of training data and build up an estimate of the performance of a machine learning model on unseen data. The drawback here is that it is time-consuming and cannot be applied to complex models, such as deep neural networks.</a:t>
            </a:r>
            <a:endParaRPr lang="en-US">
              <a:sym typeface="+mn-ea"/>
            </a:endParaRPr>
          </a:p>
          <a:p>
            <a:r>
              <a:rPr lang="en-US" b="1">
                <a:sym typeface="+mn-ea"/>
              </a:rPr>
              <a:t>Hold back a validation set.</a:t>
            </a:r>
            <a:r>
              <a:rPr lang="en-US">
                <a:sym typeface="+mn-ea"/>
              </a:rPr>
              <a:t> Once a model is trained on the training set, you can evaluate it on the validation dataset, then compare the accuracy of the model in the training dataset and the validation dataset. A significant variance in these two results allows assuming that you have an overfitted model.</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520190"/>
            <a:ext cx="10438765" cy="5337810"/>
          </a:xfrm>
        </p:spPr>
        <p:txBody>
          <a:bodyPr/>
          <a:p>
            <a:r>
              <a:rPr lang="en-US"/>
              <a:t>Curse of Dimensionality, </a:t>
            </a:r>
            <a:endParaRPr lang="en-US"/>
          </a:p>
          <a:p>
            <a:r>
              <a:rPr lang="en-US"/>
              <a:t>Bias and Variance Trade off, </a:t>
            </a:r>
            <a:endParaRPr lang="en-US"/>
          </a:p>
          <a:p>
            <a:r>
              <a:rPr lang="en-US"/>
              <a:t>Overfitting and underfitting, </a:t>
            </a:r>
            <a:endParaRPr lang="en-US"/>
          </a:p>
          <a:p>
            <a:r>
              <a:rPr lang="en-US"/>
              <a:t>Regression - MAE, MSE, RMSE, R Squared, Adjusted R Squared, p-Value, </a:t>
            </a:r>
            <a:endParaRPr lang="en-US"/>
          </a:p>
          <a:p>
            <a:r>
              <a:rPr lang="en-US"/>
              <a:t>Classification - Precision, Recall, F1, Other topics, K-Fold Cross validation, RoC curve, </a:t>
            </a:r>
            <a:endParaRPr lang="en-US"/>
          </a:p>
          <a:p>
            <a:r>
              <a:rPr lang="en-US"/>
              <a:t>Hyper-Parameter Tuning Introduction – Grid search, random search, </a:t>
            </a:r>
            <a:endParaRPr lang="en-US"/>
          </a:p>
          <a:p>
            <a:r>
              <a:rPr lang="en-US"/>
              <a:t>Introduction to Deep Learning.</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INTRODUCTION</a:t>
            </a:r>
            <a:endParaRPr lang="en-US" sz="32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preventing overfitting</a:t>
            </a:r>
            <a:endParaRPr lang="en-US" sz="3200" b="1">
              <a:sym typeface="+mn-ea"/>
            </a:endParaRPr>
          </a:p>
          <a:p>
            <a:r>
              <a:rPr lang="en-US" b="1">
                <a:sym typeface="+mn-ea"/>
              </a:rPr>
              <a:t>Adding more data</a:t>
            </a:r>
            <a:r>
              <a:rPr lang="en-US">
                <a:sym typeface="+mn-ea"/>
              </a:rPr>
              <a:t> – Most of the time, adding more data can help machine learning models detect the “true” pattern of the model, generalize better, and prevent overfitting. However, this is not always the case, as adding more data that is inaccurate or has many missing values can lead to even worse results.</a:t>
            </a:r>
            <a:endParaRPr lang="en-US">
              <a:sym typeface="+mn-ea"/>
            </a:endParaRPr>
          </a:p>
          <a:p>
            <a:r>
              <a:rPr lang="en-US" b="1">
                <a:sym typeface="+mn-ea"/>
              </a:rPr>
              <a:t>Early stopping</a:t>
            </a:r>
            <a:r>
              <a:rPr lang="en-US">
                <a:sym typeface="+mn-ea"/>
              </a:rPr>
              <a:t> – In iterative algorithms, it is possible to measure how the model iteration performance. Up until a certain number of iterations, new iterations improve the model. After that point, however, the model’s ability to generalize can deteriorate as it begins to overfit the training data. Early stopping refers to stopping the training process before the learner passes that point.</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preventing overfitting</a:t>
            </a:r>
            <a:endParaRPr lang="en-US" sz="3200" b="1">
              <a:sym typeface="+mn-ea"/>
            </a:endParaRPr>
          </a:p>
          <a:p>
            <a:r>
              <a:rPr lang="en-US" b="1">
                <a:sym typeface="+mn-ea"/>
              </a:rPr>
              <a:t>Data augmentation – </a:t>
            </a:r>
            <a:r>
              <a:rPr lang="en-US">
                <a:sym typeface="+mn-ea"/>
              </a:rPr>
              <a:t>In machine learning, data augmentation techniques increase the amount of data by slightly changing previously existing data and adding new data points or by producing synthetic data from a previously existing dataset.</a:t>
            </a:r>
            <a:endParaRPr lang="en-US">
              <a:sym typeface="+mn-ea"/>
            </a:endParaRPr>
          </a:p>
          <a:p>
            <a:r>
              <a:rPr lang="en-US" b="1">
                <a:sym typeface="+mn-ea"/>
              </a:rPr>
              <a:t>Remove features –</a:t>
            </a:r>
            <a:r>
              <a:rPr lang="en-US">
                <a:sym typeface="+mn-ea"/>
              </a:rPr>
              <a:t> You can remove irrelevant aspects from data to improve the model. Many characteristics in a dataset may not contribute much to prediction. Removing non-essential characteristics can enhance accuracy and decrease overfitting.</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preventing overfitting</a:t>
            </a:r>
            <a:endParaRPr lang="en-US" sz="3200" b="1">
              <a:sym typeface="+mn-ea"/>
            </a:endParaRPr>
          </a:p>
          <a:p>
            <a:r>
              <a:rPr lang="en-US" b="1">
                <a:sym typeface="+mn-ea"/>
              </a:rPr>
              <a:t>Regularization –</a:t>
            </a:r>
            <a:r>
              <a:rPr lang="en-US">
                <a:sym typeface="+mn-ea"/>
              </a:rPr>
              <a:t> Regularization refers to a variety of techniques to push your model to be simpler. The approach you choose will be determined by the model you are training. For example, you can add a penalty parameter for a regression (L1 and L2 regularization), prune a decision tree or use dropout on a neural network.</a:t>
            </a:r>
            <a:endParaRPr lang="en-US">
              <a:sym typeface="+mn-ea"/>
            </a:endParaRPr>
          </a:p>
          <a:p>
            <a:r>
              <a:rPr lang="en-US" b="1">
                <a:sym typeface="+mn-ea"/>
              </a:rPr>
              <a:t>Ensembling –</a:t>
            </a:r>
            <a:r>
              <a:rPr lang="en-US">
                <a:sym typeface="+mn-ea"/>
              </a:rPr>
              <a:t> Ensembling methods merge predictions from numerous different models. These methods not only deal with overfitting but also assist in solving complex machine learning problems (like combining pictures taken from different angles into the overall view of the surroundings). The most popular ensembling methods are boosting and bagging.</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Way of preventing overfitting</a:t>
            </a:r>
            <a:endParaRPr lang="en-US" sz="3200" b="1">
              <a:sym typeface="+mn-ea"/>
            </a:endParaRPr>
          </a:p>
          <a:p>
            <a:r>
              <a:rPr lang="en-US" b="1">
                <a:sym typeface="+mn-ea"/>
              </a:rPr>
              <a:t>Ensembling –</a:t>
            </a:r>
            <a:endParaRPr lang="en-US" b="1">
              <a:sym typeface="+mn-ea"/>
            </a:endParaRPr>
          </a:p>
          <a:p>
            <a:pPr lvl="1"/>
            <a:r>
              <a:rPr lang="en-US" sz="2800" b="1">
                <a:sym typeface="+mn-ea"/>
              </a:rPr>
              <a:t>Boosting –</a:t>
            </a:r>
            <a:r>
              <a:rPr lang="en-US" sz="2800">
                <a:sym typeface="+mn-ea"/>
              </a:rPr>
              <a:t> In boosting method, you train a large number of weak learners (constrained models) in sequence, and each sequence learns from the mistakes of the previous sequence. Then you combine all weak learners into a single strong learner.</a:t>
            </a:r>
            <a:endParaRPr lang="en-US" sz="2800">
              <a:sym typeface="+mn-ea"/>
            </a:endParaRPr>
          </a:p>
          <a:p>
            <a:pPr lvl="1"/>
            <a:r>
              <a:rPr lang="en-US" sz="2800" b="1">
                <a:sym typeface="+mn-ea"/>
              </a:rPr>
              <a:t>Bagging </a:t>
            </a:r>
            <a:r>
              <a:rPr lang="en-US" sz="2800">
                <a:sym typeface="+mn-ea"/>
              </a:rPr>
              <a:t>is another technique to reduce overfitting. It trains a large number of strong learners (unconstrained models) and then combines them all in order to optimize their predictions.</a:t>
            </a:r>
            <a:endParaRPr lang="en-US" sz="2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Overfitting and underfitting using a dart analogy</a:t>
            </a:r>
            <a:endParaRPr lang="en-US" sz="3200" b="1">
              <a:sym typeface="+mn-ea"/>
            </a:endParaRPr>
          </a:p>
          <a:p>
            <a:endParaRPr lang="en-US" b="1"/>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Overfitting and </a:t>
            </a:r>
            <a:endParaRPr lang="en-US" sz="3200" b="1">
              <a:sym typeface="+mn-ea"/>
            </a:endParaRPr>
          </a:p>
          <a:p>
            <a:pPr algn="ctr"/>
            <a:r>
              <a:rPr lang="en-US" sz="3200" b="1">
                <a:sym typeface="+mn-ea"/>
              </a:rPr>
              <a:t>underfitting</a:t>
            </a:r>
            <a:endParaRPr lang="en-US" sz="3200" b="1"/>
          </a:p>
        </p:txBody>
      </p:sp>
      <p:pic>
        <p:nvPicPr>
          <p:cNvPr id="2" name="Picture 1"/>
          <p:cNvPicPr>
            <a:picLocks noChangeAspect="1"/>
          </p:cNvPicPr>
          <p:nvPr/>
        </p:nvPicPr>
        <p:blipFill>
          <a:blip r:embed="rId2"/>
          <a:stretch>
            <a:fillRect/>
          </a:stretch>
        </p:blipFill>
        <p:spPr>
          <a:xfrm>
            <a:off x="1785620" y="1668780"/>
            <a:ext cx="8291830" cy="5189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a:sym typeface="+mn-ea"/>
              </a:rPr>
              <a:t>Regression analysis is a set of statistical methods used for the estimation of relationships between a dependent variable and one or more independent variables. </a:t>
            </a:r>
            <a:endParaRPr lang="en-US" sz="3200">
              <a:sym typeface="+mn-ea"/>
            </a:endParaRPr>
          </a:p>
          <a:p>
            <a:r>
              <a:rPr lang="en-US" sz="3200">
                <a:sym typeface="+mn-ea"/>
              </a:rPr>
              <a:t>Regression analysis includes several variations, such as linear, multiple linear, and nonlinear. </a:t>
            </a:r>
            <a:endParaRPr lang="en-US" sz="3200">
              <a:sym typeface="+mn-ea"/>
            </a:endParaRPr>
          </a:p>
          <a:p>
            <a:r>
              <a:rPr lang="en-US" sz="3200">
                <a:sym typeface="+mn-ea"/>
              </a:rPr>
              <a:t>The most common models are simple linear and multiple linear. </a:t>
            </a:r>
            <a:endParaRPr lang="en-US" sz="3200">
              <a:sym typeface="+mn-ea"/>
            </a:endParaRPr>
          </a:p>
          <a:p>
            <a:r>
              <a:rPr lang="en-US" sz="3200">
                <a:sym typeface="+mn-ea"/>
              </a:rPr>
              <a:t>Nonlinear regression analysis is commonly used for more complicated data sets in which the dependent and independent variables show a nonlinear relationship.</a:t>
            </a:r>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Regression Analysis </a:t>
            </a:r>
            <a:endParaRPr lang="en-US" sz="3200" b="1">
              <a:sym typeface="+mn-ea"/>
            </a:endParaRPr>
          </a:p>
          <a:p>
            <a:pPr lvl="1"/>
            <a:r>
              <a:rPr lang="en-US" sz="2740" b="1">
                <a:sym typeface="+mn-ea"/>
              </a:rPr>
              <a:t>Simple Linear Regression: </a:t>
            </a:r>
            <a:r>
              <a:rPr lang="en-US" sz="2740">
                <a:sym typeface="+mn-ea"/>
              </a:rPr>
              <a:t>A model that assesses the relationship between a dependent variable and an independent variable</a:t>
            </a:r>
            <a:endParaRPr lang="en-US" sz="2740">
              <a:sym typeface="+mn-ea"/>
            </a:endParaRPr>
          </a:p>
          <a:p>
            <a:pPr marL="457200" lvl="1" indent="0" algn="ctr">
              <a:buNone/>
            </a:pPr>
            <a:r>
              <a:rPr lang="en-US" sz="2740" b="1">
                <a:sym typeface="+mn-ea"/>
              </a:rPr>
              <a:t>Y = mx + c + e</a:t>
            </a:r>
            <a:endParaRPr lang="en-US" sz="2740" b="1">
              <a:sym typeface="+mn-ea"/>
            </a:endParaRPr>
          </a:p>
          <a:p>
            <a:pPr lvl="1"/>
            <a:r>
              <a:rPr lang="en-US" sz="2740">
                <a:sym typeface="+mn-ea"/>
              </a:rPr>
              <a:t>Where:</a:t>
            </a:r>
            <a:endParaRPr lang="en-US" sz="2740">
              <a:sym typeface="+mn-ea"/>
            </a:endParaRPr>
          </a:p>
          <a:p>
            <a:pPr lvl="2"/>
            <a:r>
              <a:rPr lang="en-US" sz="2280">
                <a:sym typeface="+mn-ea"/>
              </a:rPr>
              <a:t>Y – Dependent variable</a:t>
            </a:r>
            <a:endParaRPr lang="en-US" sz="2280">
              <a:sym typeface="+mn-ea"/>
            </a:endParaRPr>
          </a:p>
          <a:p>
            <a:pPr lvl="2"/>
            <a:r>
              <a:rPr lang="en-US" sz="2280">
                <a:sym typeface="+mn-ea"/>
              </a:rPr>
              <a:t>x – Independent (explanatory) variable</a:t>
            </a:r>
            <a:endParaRPr lang="en-US" sz="2280">
              <a:sym typeface="+mn-ea"/>
            </a:endParaRPr>
          </a:p>
          <a:p>
            <a:pPr lvl="2"/>
            <a:r>
              <a:rPr lang="en-US" sz="2280">
                <a:sym typeface="+mn-ea"/>
              </a:rPr>
              <a:t>c – Intercept</a:t>
            </a:r>
            <a:endParaRPr lang="en-US" sz="2280">
              <a:sym typeface="+mn-ea"/>
            </a:endParaRPr>
          </a:p>
          <a:p>
            <a:pPr lvl="2"/>
            <a:r>
              <a:rPr lang="en-US" sz="2280">
                <a:sym typeface="+mn-ea"/>
              </a:rPr>
              <a:t>m – Slope</a:t>
            </a:r>
            <a:endParaRPr lang="en-US" sz="2280">
              <a:sym typeface="+mn-ea"/>
            </a:endParaRPr>
          </a:p>
          <a:p>
            <a:pPr lvl="2"/>
            <a:r>
              <a:rPr lang="en-US" sz="2280">
                <a:sym typeface="+mn-ea"/>
              </a:rPr>
              <a:t>e – Residual (error)</a:t>
            </a:r>
            <a:endParaRPr lang="en-US" sz="228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a:sym typeface="+mn-ea"/>
              </a:rPr>
              <a:t>Multiple linear regression analysis is essentially similar to the simple linear model, with the exception that multiple independent variables are used in the model. </a:t>
            </a:r>
            <a:endParaRPr lang="en-US" sz="3200">
              <a:sym typeface="+mn-ea"/>
            </a:endParaRPr>
          </a:p>
          <a:p>
            <a:r>
              <a:rPr lang="en-US" sz="3200">
                <a:sym typeface="+mn-ea"/>
              </a:rPr>
              <a:t>The mathematical representation of multiple linear regression is:</a:t>
            </a:r>
            <a:endParaRPr lang="en-US" sz="3200" b="1">
              <a:sym typeface="+mn-ea"/>
            </a:endParaRPr>
          </a:p>
          <a:p>
            <a:pPr marL="0" indent="0" algn="ctr">
              <a:buNone/>
            </a:pPr>
            <a:r>
              <a:rPr lang="en-US" sz="3200" b="1">
                <a:sym typeface="+mn-ea"/>
              </a:rPr>
              <a:t>Y = a + bX1 + cX2 + dX3 + ϵ</a:t>
            </a:r>
            <a:endParaRPr lang="en-US" sz="3200" b="1">
              <a:sym typeface="+mn-ea"/>
            </a:endParaRPr>
          </a:p>
          <a:p>
            <a:r>
              <a:rPr lang="en-US" sz="2740">
                <a:sym typeface="+mn-ea"/>
              </a:rPr>
              <a:t>Where:</a:t>
            </a:r>
            <a:endParaRPr lang="en-US" sz="2740">
              <a:sym typeface="+mn-ea"/>
            </a:endParaRPr>
          </a:p>
          <a:p>
            <a:pPr lvl="2"/>
            <a:r>
              <a:rPr lang="en-US" sz="2280">
                <a:sym typeface="+mn-ea"/>
              </a:rPr>
              <a:t>Y – Dependent variable</a:t>
            </a:r>
            <a:endParaRPr lang="en-US" sz="2280">
              <a:sym typeface="+mn-ea"/>
            </a:endParaRPr>
          </a:p>
          <a:p>
            <a:pPr lvl="2"/>
            <a:r>
              <a:rPr lang="en-US" sz="2280">
                <a:sym typeface="+mn-ea"/>
              </a:rPr>
              <a:t>X1, X2, X3 – Independent (explanatory) variables</a:t>
            </a:r>
            <a:endParaRPr lang="en-US" sz="2280">
              <a:sym typeface="+mn-ea"/>
            </a:endParaRPr>
          </a:p>
          <a:p>
            <a:pPr lvl="2"/>
            <a:r>
              <a:rPr lang="en-US" sz="2280">
                <a:sym typeface="+mn-ea"/>
              </a:rPr>
              <a:t>a – Intercept</a:t>
            </a:r>
            <a:endParaRPr lang="en-US" sz="2280">
              <a:sym typeface="+mn-ea"/>
            </a:endParaRPr>
          </a:p>
          <a:p>
            <a:pPr lvl="2"/>
            <a:r>
              <a:rPr lang="en-US" sz="2280">
                <a:sym typeface="+mn-ea"/>
              </a:rPr>
              <a:t>b, c, d – Slopes</a:t>
            </a:r>
            <a:endParaRPr lang="en-US" sz="2280">
              <a:sym typeface="+mn-ea"/>
            </a:endParaRPr>
          </a:p>
          <a:p>
            <a:pPr lvl="2"/>
            <a:r>
              <a:rPr lang="en-US" sz="2280">
                <a:sym typeface="+mn-ea"/>
              </a:rPr>
              <a:t>ϵ – Residual (error)</a:t>
            </a:r>
            <a:endParaRPr lang="en-US" sz="228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b="1">
                    <a:sym typeface="+mn-ea"/>
                  </a:rPr>
                  <a:t>Loss Function</a:t>
                </a:r>
                <a:endParaRPr lang="en-US" b="1">
                  <a:sym typeface="+mn-ea"/>
                </a:endParaRPr>
              </a:p>
              <a:p>
                <a:pPr lvl="1"/>
                <a:r>
                  <a:rPr lang="en-US" sz="2800">
                    <a:sym typeface="+mn-ea"/>
                  </a:rPr>
                  <a:t>Loss function is a way to know the performance of a model.</a:t>
                </a:r>
                <a:endParaRPr lang="en-US" sz="2800">
                  <a:sym typeface="+mn-ea"/>
                </a:endParaRPr>
              </a:p>
              <a:p>
                <a:pPr lvl="1"/>
                <a:r>
                  <a:rPr lang="en-US" sz="2800">
                    <a:sym typeface="+mn-ea"/>
                  </a:rPr>
                  <a:t>High Loss function leads to bad train model and low loss function leads to good train model.</a:t>
                </a:r>
                <a:endParaRPr lang="en-US" sz="2800">
                  <a:sym typeface="+mn-ea"/>
                </a:endParaRPr>
              </a:p>
              <a:p>
                <a:pPr lvl="1"/>
                <a:r>
                  <a:rPr lang="en-US" sz="2800">
                    <a:sym typeface="+mn-ea"/>
                  </a:rPr>
                  <a:t>loss function should be as minimum as possible.</a:t>
                </a:r>
                <a:endParaRPr lang="en-US" sz="2800">
                  <a:sym typeface="+mn-ea"/>
                </a:endParaRPr>
              </a:p>
              <a:p>
                <a:pPr lvl="1"/>
                <a:r>
                  <a:rPr lang="en-US" sz="2800">
                    <a:sym typeface="+mn-ea"/>
                  </a:rPr>
                  <a:t>Loss function calculated over a single training data.</a:t>
                </a:r>
                <a:endParaRPr lang="en-US" sz="2800">
                  <a:sym typeface="+mn-ea"/>
                </a:endParaRPr>
              </a:p>
              <a:p>
                <a:pPr marL="457200" lvl="1" indent="0" algn="ctr">
                  <a:buNone/>
                </a:pPr>
                <a:r>
                  <a:rPr lang="en-US" sz="2800" b="1">
                    <a:sym typeface="+mn-ea"/>
                  </a:rPr>
                  <a:t>L = (Actual_Value - Predicted_Value)</a:t>
                </a:r>
                <a:r>
                  <a:rPr lang="en-US" sz="2800" b="1" baseline="30000">
                    <a:sym typeface="+mn-ea"/>
                  </a:rPr>
                  <a:t>2</a:t>
                </a:r>
                <a:endParaRPr lang="en-US" sz="2800" b="1">
                  <a:sym typeface="+mn-ea"/>
                </a:endParaRPr>
              </a:p>
              <a:p>
                <a:pPr lvl="1" algn="l"/>
                <a:r>
                  <a:rPr lang="en-US" sz="2800">
                    <a:sym typeface="+mn-ea"/>
                  </a:rPr>
                  <a:t>Loss function Sometime also known as error function.</a:t>
                </a:r>
                <a:endParaRPr lang="en-US" sz="2800">
                  <a:sym typeface="+mn-ea"/>
                </a:endParaRPr>
              </a:p>
              <a:p>
                <a:pPr lvl="0" algn="l"/>
                <a:r>
                  <a:rPr lang="en-US" sz="3200" b="1">
                    <a:sym typeface="+mn-ea"/>
                  </a:rPr>
                  <a:t>Cost Function</a:t>
                </a:r>
                <a:endParaRPr lang="en-US" sz="3200" b="1">
                  <a:sym typeface="+mn-ea"/>
                </a:endParaRPr>
              </a:p>
              <a:p>
                <a:pPr lvl="1" algn="l"/>
                <a:r>
                  <a:rPr lang="en-US" sz="2740">
                    <a:sym typeface="+mn-ea"/>
                  </a:rPr>
                  <a:t>Cost function calculated for complete batch of data</a:t>
                </a:r>
                <a:endParaRPr lang="en-US" sz="2740">
                  <a:sym typeface="+mn-ea"/>
                </a:endParaRPr>
              </a:p>
              <a:p>
                <a:pPr marL="457200" lvl="1" indent="0" algn="ctr">
                  <a:buNone/>
                </a:pPr>
                <a:r>
                  <a:rPr lang="en-US" sz="2740" b="1">
                    <a:sym typeface="+mn-ea"/>
                  </a:rPr>
                  <a:t>C = </a:t>
                </a:r>
                <a14:m>
                  <m:oMath xmlns:m="http://schemas.openxmlformats.org/officeDocument/2006/math">
                    <m:f>
                      <m:fPr>
                        <m:ctrlPr>
                          <a:rPr lang="en-US" sz="2740" b="1" i="1">
                            <a:latin typeface="Cambria Math" panose="02040503050406030204" charset="0"/>
                            <a:cs typeface="Cambria Math" panose="02040503050406030204" charset="0"/>
                            <a:sym typeface="+mn-ea"/>
                          </a:rPr>
                        </m:ctrlPr>
                      </m:fPr>
                      <m:num>
                        <m:r>
                          <a:rPr lang="en-US" sz="2740" b="1" i="1">
                            <a:latin typeface="Cambria Math" panose="02040503050406030204" charset="0"/>
                            <a:cs typeface="Cambria Math" panose="02040503050406030204" charset="0"/>
                            <a:sym typeface="+mn-ea"/>
                          </a:rPr>
                          <m:t>𝟏</m:t>
                        </m:r>
                      </m:num>
                      <m:den>
                        <m:r>
                          <a:rPr lang="en-US" sz="2740" b="1" i="1">
                            <a:latin typeface="Cambria Math" panose="02040503050406030204" charset="0"/>
                            <a:cs typeface="Cambria Math" panose="02040503050406030204" charset="0"/>
                            <a:sym typeface="+mn-ea"/>
                          </a:rPr>
                          <m:t>𝒏</m:t>
                        </m:r>
                      </m:den>
                    </m:f>
                    <m:nary>
                      <m:naryPr>
                        <m:chr m:val="∑"/>
                        <m:limLoc m:val="undOvr"/>
                        <m:subHide m:val="on"/>
                        <m:supHide m:val="on"/>
                        <m:ctrlPr>
                          <a:rPr lang="en-US" sz="2740" b="1" i="1">
                            <a:latin typeface="Cambria Math" panose="02040503050406030204" charset="0"/>
                            <a:cs typeface="Cambria Math" panose="02040503050406030204" charset="0"/>
                            <a:sym typeface="+mn-ea"/>
                          </a:rPr>
                        </m:ctrlPr>
                      </m:naryPr>
                      <m:sub/>
                      <m:sup/>
                      <m:e>
                        <m:r>
                          <a:rPr lang="en-US" sz="2740" b="1" i="1">
                            <a:latin typeface="Cambria Math" panose="02040503050406030204" charset="0"/>
                            <a:cs typeface="Cambria Math" panose="02040503050406030204" charset="0"/>
                            <a:sym typeface="+mn-ea"/>
                          </a:rPr>
                          <m:t>(</m:t>
                        </m:r>
                        <m:r>
                          <a:rPr lang="en-US" sz="2740" b="1" i="1">
                            <a:latin typeface="Cambria Math" panose="02040503050406030204" charset="0"/>
                            <a:cs typeface="Cambria Math" panose="02040503050406030204" charset="0"/>
                            <a:sym typeface="+mn-ea"/>
                          </a:rPr>
                          <m:t>𝑨𝒄𝒕𝒖𝒂𝒍</m:t>
                        </m:r>
                        <m:r>
                          <a:rPr lang="en-US" sz="2740" b="1" i="1">
                            <a:latin typeface="Cambria Math" panose="02040503050406030204" charset="0"/>
                            <a:cs typeface="Cambria Math" panose="02040503050406030204" charset="0"/>
                            <a:sym typeface="+mn-ea"/>
                          </a:rPr>
                          <m:t>_</m:t>
                        </m:r>
                        <m:r>
                          <a:rPr lang="en-US" sz="2740" b="1" i="1">
                            <a:latin typeface="Cambria Math" panose="02040503050406030204" charset="0"/>
                            <a:cs typeface="Cambria Math" panose="02040503050406030204" charset="0"/>
                            <a:sym typeface="+mn-ea"/>
                          </a:rPr>
                          <m:t>𝑽𝒂𝒍𝒖𝒆</m:t>
                        </m:r>
                        <m:r>
                          <a:rPr lang="en-US" sz="2740" b="1" i="1">
                            <a:latin typeface="Cambria Math" panose="02040503050406030204" charset="0"/>
                            <a:cs typeface="Cambria Math" panose="02040503050406030204" charset="0"/>
                            <a:sym typeface="+mn-ea"/>
                          </a:rPr>
                          <m:t> </m:t>
                        </m:r>
                        <m:r>
                          <a:rPr lang="en-US" sz="2740" b="1" i="1">
                            <a:latin typeface="Cambria Math" panose="02040503050406030204" charset="0"/>
                            <a:cs typeface="Cambria Math" panose="02040503050406030204" charset="0"/>
                            <a:sym typeface="+mn-ea"/>
                          </a:rPr>
                          <m:t>−</m:t>
                        </m:r>
                        <m:r>
                          <a:rPr lang="en-US" sz="2740" b="1" i="1">
                            <a:latin typeface="Cambria Math" panose="02040503050406030204" charset="0"/>
                            <a:cs typeface="Cambria Math" panose="02040503050406030204" charset="0"/>
                            <a:sym typeface="+mn-ea"/>
                          </a:rPr>
                          <m:t> </m:t>
                        </m:r>
                        <m:r>
                          <a:rPr lang="en-US" sz="2740" b="1" i="1">
                            <a:latin typeface="Cambria Math" panose="02040503050406030204" charset="0"/>
                            <a:cs typeface="Cambria Math" panose="02040503050406030204" charset="0"/>
                            <a:sym typeface="+mn-ea"/>
                          </a:rPr>
                          <m:t>𝑷𝒓𝒆𝒅𝒊𝒄𝒕𝒆𝒅</m:t>
                        </m:r>
                        <m:r>
                          <a:rPr lang="en-US" sz="2740" b="1" i="1">
                            <a:latin typeface="Cambria Math" panose="02040503050406030204" charset="0"/>
                            <a:cs typeface="Cambria Math" panose="02040503050406030204" charset="0"/>
                            <a:sym typeface="+mn-ea"/>
                          </a:rPr>
                          <m:t>_</m:t>
                        </m:r>
                        <m:r>
                          <a:rPr lang="en-US" sz="2740" b="1" i="1">
                            <a:latin typeface="Cambria Math" panose="02040503050406030204" charset="0"/>
                            <a:cs typeface="Cambria Math" panose="02040503050406030204" charset="0"/>
                            <a:sym typeface="+mn-ea"/>
                          </a:rPr>
                          <m:t>𝑽𝒂𝒍𝒖𝒆</m:t>
                        </m:r>
                        <m:r>
                          <a:rPr lang="en-US" sz="2740" b="1" i="1">
                            <a:latin typeface="Cambria Math" panose="02040503050406030204" charset="0"/>
                            <a:cs typeface="Cambria Math" panose="02040503050406030204" charset="0"/>
                            <a:sym typeface="+mn-ea"/>
                          </a:rPr>
                          <m:t>)</m:t>
                        </m:r>
                      </m:e>
                    </m:nary>
                  </m:oMath>
                </a14:m>
                <a:r>
                  <a:rPr lang="en-US" sz="2740" b="1">
                    <a:sym typeface="+mn-ea"/>
                  </a:rPr>
                  <a:t> </a:t>
                </a:r>
                <a:r>
                  <a:rPr lang="en-US" sz="3200" b="1" baseline="30000">
                    <a:sym typeface="+mn-ea"/>
                  </a:rPr>
                  <a:t>2</a:t>
                </a:r>
                <a:endParaRPr lang="en-US" sz="2740" b="1">
                  <a:sym typeface="+mn-ea"/>
                </a:endParaRPr>
              </a:p>
              <a:p>
                <a:pPr lvl="1" algn="l"/>
                <a:endParaRPr lang="en-US" sz="2740" b="1">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b="-3771"/>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1" algn="l"/>
            <a:r>
              <a:rPr lang="en-US" sz="2740" b="1">
                <a:sym typeface="+mn-ea"/>
              </a:rPr>
              <a:t>Example for Loss and Cost Function</a:t>
            </a:r>
            <a:endParaRPr lang="en-US" sz="2740" b="1">
              <a:sym typeface="+mn-ea"/>
            </a:endParaRPr>
          </a:p>
          <a:p>
            <a:pPr lvl="1" algn="l"/>
            <a:endParaRPr lang="en-US" sz="2740" b="1">
              <a:sym typeface="+mn-ea"/>
            </a:endParaRPr>
          </a:p>
          <a:p>
            <a:pPr lvl="1" algn="l"/>
            <a:endParaRPr lang="en-US" sz="274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graphicFrame>
        <p:nvGraphicFramePr>
          <p:cNvPr id="6" name="Table 5"/>
          <p:cNvGraphicFramePr/>
          <p:nvPr/>
        </p:nvGraphicFramePr>
        <p:xfrm>
          <a:off x="1781175" y="1939290"/>
          <a:ext cx="9552940" cy="2567940"/>
        </p:xfrm>
        <a:graphic>
          <a:graphicData uri="http://schemas.openxmlformats.org/drawingml/2006/table">
            <a:tbl>
              <a:tblPr/>
              <a:tblGrid>
                <a:gridCol w="972185"/>
                <a:gridCol w="972820"/>
                <a:gridCol w="972185"/>
                <a:gridCol w="1570990"/>
                <a:gridCol w="1772920"/>
                <a:gridCol w="1478915"/>
                <a:gridCol w="1812925"/>
              </a:tblGrid>
              <a:tr h="427990">
                <a:tc rowSpan="2">
                  <a:txBody>
                    <a:bodyPr/>
                    <a:p>
                      <a:pPr indent="0" algn="ctr">
                        <a:buNone/>
                      </a:pPr>
                      <a:r>
                        <a:rPr lang="en-US" sz="2000" b="1">
                          <a:solidFill>
                            <a:srgbClr val="000000"/>
                          </a:solidFill>
                          <a:latin typeface="Calibri" panose="020F0502020204030204" charset="-122"/>
                        </a:rPr>
                        <a:t>Roll No.</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2000" b="1">
                          <a:solidFill>
                            <a:srgbClr val="000000"/>
                          </a:solidFill>
                          <a:latin typeface="Calibri" panose="020F0502020204030204" charset="-122"/>
                        </a:rPr>
                        <a:t>CGPA</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2000" b="1">
                          <a:solidFill>
                            <a:srgbClr val="000000"/>
                          </a:solidFill>
                          <a:latin typeface="Calibri" panose="020F0502020204030204" charset="-122"/>
                        </a:rPr>
                        <a:t>IQ</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Calibri" panose="020F0502020204030204" charset="-122"/>
                        </a:rPr>
                        <a:t>Actual_Value</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Calibri" panose="020F0502020204030204" charset="-122"/>
                        </a:rPr>
                        <a:t>Predicted_Value</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2000" b="1">
                          <a:solidFill>
                            <a:srgbClr val="000000"/>
                          </a:solidFill>
                          <a:latin typeface="Calibri" panose="020F0502020204030204" charset="-122"/>
                        </a:rPr>
                        <a:t>Loss Function</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2000" b="1">
                          <a:solidFill>
                            <a:srgbClr val="000000"/>
                          </a:solidFill>
                          <a:latin typeface="Calibri" panose="020F0502020204030204" charset="-122"/>
                        </a:rPr>
                        <a:t>Cost Function</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799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en-US" sz="2000" b="1">
                          <a:solidFill>
                            <a:srgbClr val="000000"/>
                          </a:solidFill>
                          <a:latin typeface="Calibri" panose="020F0502020204030204" charset="-122"/>
                        </a:rPr>
                        <a:t>Package</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Calibri" panose="020F0502020204030204" charset="-122"/>
                        </a:rPr>
                        <a:t>Predicted</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427990">
                <a:tc>
                  <a:txBody>
                    <a:bodyPr/>
                    <a:p>
                      <a:pPr indent="0" algn="ctr">
                        <a:buNone/>
                      </a:pPr>
                      <a:r>
                        <a:rPr lang="en-US" sz="2000" b="0">
                          <a:solidFill>
                            <a:srgbClr val="000000"/>
                          </a:solidFill>
                          <a:latin typeface="Calibri" panose="020F0502020204030204" charset="-122"/>
                        </a:rPr>
                        <a:t>1</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5.2</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100</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6.3</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6.4</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0.01</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en-US" sz="2000" b="1">
                          <a:solidFill>
                            <a:srgbClr val="000000"/>
                          </a:solidFill>
                          <a:latin typeface="Calibri" panose="020F0502020204030204" charset="-122"/>
                        </a:rPr>
                        <a:t>3.475</a:t>
                      </a:r>
                      <a:endParaRPr lang="en-US" sz="2000" b="1">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7990">
                <a:tc>
                  <a:txBody>
                    <a:bodyPr/>
                    <a:p>
                      <a:pPr indent="0" algn="ctr">
                        <a:buNone/>
                      </a:pPr>
                      <a:r>
                        <a:rPr lang="en-US" sz="2000" b="0">
                          <a:solidFill>
                            <a:srgbClr val="000000"/>
                          </a:solidFill>
                          <a:latin typeface="Calibri" panose="020F0502020204030204" charset="-122"/>
                        </a:rPr>
                        <a:t>2</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4.3</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91</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4.5</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5.3</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0.64</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27990">
                <a:tc>
                  <a:txBody>
                    <a:bodyPr/>
                    <a:p>
                      <a:pPr indent="0" algn="ctr">
                        <a:buNone/>
                      </a:pPr>
                      <a:r>
                        <a:rPr lang="en-US" sz="2000" b="0">
                          <a:solidFill>
                            <a:srgbClr val="000000"/>
                          </a:solidFill>
                          <a:latin typeface="Calibri" panose="020F0502020204030204" charset="-122"/>
                        </a:rPr>
                        <a:t>3</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8.2</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83</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6.5</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5.2</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1.69</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27990">
                <a:tc>
                  <a:txBody>
                    <a:bodyPr/>
                    <a:p>
                      <a:pPr indent="0" algn="ctr">
                        <a:buNone/>
                      </a:pPr>
                      <a:r>
                        <a:rPr lang="en-US" sz="2000" b="0">
                          <a:solidFill>
                            <a:srgbClr val="000000"/>
                          </a:solidFill>
                          <a:latin typeface="Calibri" panose="020F0502020204030204" charset="-122"/>
                        </a:rPr>
                        <a:t>4</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8.9</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102</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5.5</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8.9</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Calibri" panose="020F0502020204030204" charset="-122"/>
                        </a:rPr>
                        <a:t>11.56</a:t>
                      </a:r>
                      <a:endParaRPr lang="en-US" sz="2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
        <p:nvSpPr>
          <p:cNvPr id="8" name="Text Box 7"/>
          <p:cNvSpPr txBox="1"/>
          <p:nvPr/>
        </p:nvSpPr>
        <p:spPr>
          <a:xfrm>
            <a:off x="1348105" y="5100320"/>
            <a:ext cx="10081895" cy="953135"/>
          </a:xfrm>
          <a:prstGeom prst="rect">
            <a:avLst/>
          </a:prstGeom>
          <a:noFill/>
        </p:spPr>
        <p:txBody>
          <a:bodyPr wrap="square" rtlCol="0">
            <a:spAutoFit/>
          </a:bodyPr>
          <a:p>
            <a:pPr algn="ctr"/>
            <a:r>
              <a:rPr lang="en-US" sz="2800" b="1"/>
              <a:t>NOTE: Loss function calculated for Individual Data while Cost Function calculate for Entire Dataset</a:t>
            </a:r>
            <a:endParaRPr lang="en-US" sz="2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243330"/>
            <a:ext cx="10438765" cy="5337810"/>
          </a:xfrm>
        </p:spPr>
        <p:txBody>
          <a:bodyPr>
            <a:normAutofit lnSpcReduction="20000"/>
          </a:bodyPr>
          <a:p>
            <a:r>
              <a:rPr lang="en-US"/>
              <a:t>Curse of Dimensionality refers to a set of </a:t>
            </a:r>
            <a:r>
              <a:rPr lang="en-US" b="1"/>
              <a:t>problems that arise when working with high-dimensional data</a:t>
            </a:r>
            <a:r>
              <a:rPr lang="en-US"/>
              <a:t>. </a:t>
            </a:r>
            <a:endParaRPr lang="en-US"/>
          </a:p>
          <a:p>
            <a:r>
              <a:rPr lang="en-US" b="1" i="1"/>
              <a:t>The difficulties related to training machine learning models due to high dimensional data is referred to as ‘Curse of Dimensionality’. </a:t>
            </a:r>
            <a:endParaRPr lang="en-US" b="1" i="1"/>
          </a:p>
          <a:p>
            <a:r>
              <a:rPr lang="en-US"/>
              <a:t>The popular aspects of the curse of dimensionality; ‘data sparsity’ and ‘distance concentration’ </a:t>
            </a:r>
            <a:endParaRPr lang="en-US"/>
          </a:p>
          <a:p>
            <a:endParaRPr lang="en-US"/>
          </a:p>
          <a:p>
            <a:endParaRPr lang="en-US"/>
          </a:p>
          <a:p>
            <a:endParaRPr lang="en-US"/>
          </a:p>
          <a:p>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sz="3200" b="1">
                    <a:sym typeface="+mn-ea"/>
                  </a:rPr>
                  <a:t>MAE (Mean Absolute Error):</a:t>
                </a:r>
                <a:r>
                  <a:rPr lang="en-US" sz="3200">
                    <a:sym typeface="+mn-ea"/>
                  </a:rPr>
                  <a:t> MAE is a metric that measures the average absolute difference between the predicted values and the actual values. It gives an idea of how far off the predictions are from the true values, regardless of the direction of the error.</a:t>
                </a:r>
                <a:endParaRPr lang="en-US" sz="3200">
                  <a:sym typeface="+mn-ea"/>
                </a:endParaRPr>
              </a:p>
              <a:p>
                <a:endParaRPr lang="en-US" sz="3200">
                  <a:sym typeface="+mn-ea"/>
                </a:endParaRPr>
              </a:p>
              <a:p>
                <a:pPr marL="0" indent="0" algn="ctr">
                  <a:buNone/>
                </a:pPr>
                <a:r>
                  <a:rPr lang="en-US" sz="3200" b="1">
                    <a:sym typeface="+mn-ea"/>
                  </a:rPr>
                  <a:t>L = |Actual_Value - Predicted_Value|</a:t>
                </a:r>
                <a:endParaRPr lang="en-US" sz="3200" b="1">
                  <a:sym typeface="+mn-ea"/>
                </a:endParaRPr>
              </a:p>
              <a:p>
                <a:pPr marL="0" lvl="1" indent="0" algn="ctr">
                  <a:buNone/>
                </a:pPr>
                <a:r>
                  <a:rPr lang="en-US" sz="3200" b="1">
                    <a:sym typeface="+mn-ea"/>
                  </a:rPr>
                  <a:t>C = </a:t>
                </a:r>
                <a14:m>
                  <m:oMath xmlns:m="http://schemas.openxmlformats.org/officeDocument/2006/math">
                    <m:f>
                      <m:fPr>
                        <m:ctrlPr>
                          <a:rPr lang="en-US" sz="3200" b="1" i="1">
                            <a:latin typeface="Cambria Math" panose="02040503050406030204" charset="0"/>
                            <a:cs typeface="Cambria Math" panose="02040503050406030204" charset="0"/>
                            <a:sym typeface="+mn-ea"/>
                          </a:rPr>
                        </m:ctrlPr>
                      </m:fPr>
                      <m:num>
                        <m:r>
                          <a:rPr lang="en-US" sz="3200" b="1" i="1">
                            <a:latin typeface="Cambria Math" panose="02040503050406030204" charset="0"/>
                            <a:cs typeface="Cambria Math" panose="02040503050406030204" charset="0"/>
                            <a:sym typeface="+mn-ea"/>
                          </a:rPr>
                          <m:t>𝟏</m:t>
                        </m:r>
                      </m:num>
                      <m:den>
                        <m:r>
                          <a:rPr lang="en-US" sz="3200" b="1" i="1">
                            <a:latin typeface="Cambria Math" panose="02040503050406030204" charset="0"/>
                            <a:cs typeface="Cambria Math" panose="02040503050406030204" charset="0"/>
                            <a:sym typeface="+mn-ea"/>
                          </a:rPr>
                          <m:t>𝒏</m:t>
                        </m:r>
                      </m:den>
                    </m:f>
                    <m:nary>
                      <m:naryPr>
                        <m:chr m:val="∑"/>
                        <m:limLoc m:val="undOvr"/>
                        <m:subHide m:val="on"/>
                        <m:supHide m:val="on"/>
                        <m:ctrlPr>
                          <a:rPr lang="en-US" sz="3200" b="1" i="1">
                            <a:latin typeface="Cambria Math" panose="02040503050406030204" charset="0"/>
                            <a:cs typeface="Cambria Math" panose="02040503050406030204" charset="0"/>
                            <a:sym typeface="+mn-ea"/>
                          </a:rPr>
                        </m:ctrlPr>
                      </m:naryPr>
                      <m:sub/>
                      <m:sup/>
                      <m:e>
                        <m:r>
                          <a:rPr lang="en-US" sz="3200" b="1" i="1">
                            <a:latin typeface="Cambria Math" panose="02040503050406030204" charset="0"/>
                            <a:cs typeface="Cambria Math" panose="02040503050406030204" charset="0"/>
                            <a:sym typeface="+mn-ea"/>
                          </a:rPr>
                          <m:t>|</m:t>
                        </m:r>
                        <m:r>
                          <a:rPr lang="en-US" sz="3200" b="1" i="1">
                            <a:latin typeface="Cambria Math" panose="02040503050406030204" charset="0"/>
                            <a:cs typeface="Cambria Math" panose="02040503050406030204" charset="0"/>
                            <a:sym typeface="+mn-ea"/>
                          </a:rPr>
                          <m:t>𝑨𝒄𝒕𝒖𝒂𝒍</m:t>
                        </m:r>
                        <m:r>
                          <a:rPr lang="en-US" sz="3200" b="1" i="1">
                            <a:latin typeface="Cambria Math" panose="02040503050406030204" charset="0"/>
                            <a:cs typeface="Cambria Math" panose="02040503050406030204" charset="0"/>
                            <a:sym typeface="+mn-ea"/>
                          </a:rPr>
                          <m:t>_</m:t>
                        </m:r>
                        <m:r>
                          <a:rPr lang="en-US" sz="3200" b="1" i="1">
                            <a:latin typeface="Cambria Math" panose="02040503050406030204" charset="0"/>
                            <a:cs typeface="Cambria Math" panose="02040503050406030204" charset="0"/>
                            <a:sym typeface="+mn-ea"/>
                          </a:rPr>
                          <m:t>𝑽𝒂𝒍𝒖𝒆</m:t>
                        </m:r>
                        <m:r>
                          <a:rPr lang="en-US" sz="3200" b="1" i="1">
                            <a:latin typeface="Cambria Math" panose="02040503050406030204" charset="0"/>
                            <a:cs typeface="Cambria Math" panose="02040503050406030204" charset="0"/>
                            <a:sym typeface="+mn-ea"/>
                          </a:rPr>
                          <m:t> − </m:t>
                        </m:r>
                        <m:r>
                          <a:rPr lang="en-US" sz="3200" b="1" i="1">
                            <a:latin typeface="Cambria Math" panose="02040503050406030204" charset="0"/>
                            <a:cs typeface="Cambria Math" panose="02040503050406030204" charset="0"/>
                            <a:sym typeface="+mn-ea"/>
                          </a:rPr>
                          <m:t>𝑷𝒓𝒆𝒅𝒊𝒄𝒕𝒆𝒅</m:t>
                        </m:r>
                        <m:r>
                          <a:rPr lang="en-US" sz="3200" b="1" i="1">
                            <a:latin typeface="Cambria Math" panose="02040503050406030204" charset="0"/>
                            <a:cs typeface="Cambria Math" panose="02040503050406030204" charset="0"/>
                            <a:sym typeface="+mn-ea"/>
                          </a:rPr>
                          <m:t>_</m:t>
                        </m:r>
                        <m:r>
                          <a:rPr lang="en-US" sz="3200" b="1" i="1">
                            <a:latin typeface="Cambria Math" panose="02040503050406030204" charset="0"/>
                            <a:cs typeface="Cambria Math" panose="02040503050406030204" charset="0"/>
                            <a:sym typeface="+mn-ea"/>
                          </a:rPr>
                          <m:t>𝑽𝒂𝒍𝒖𝒆</m:t>
                        </m:r>
                        <m:r>
                          <a:rPr lang="en-US" sz="3200" b="1" i="1">
                            <a:latin typeface="Cambria Math" panose="02040503050406030204" charset="0"/>
                            <a:cs typeface="Cambria Math" panose="02040503050406030204" charset="0"/>
                            <a:sym typeface="+mn-ea"/>
                          </a:rPr>
                          <m:t>|</m:t>
                        </m:r>
                      </m:e>
                    </m:nary>
                  </m:oMath>
                </a14:m>
                <a:endParaRPr lang="en-US" sz="3200" b="1">
                  <a:sym typeface="+mn-ea"/>
                </a:endParaRPr>
              </a:p>
              <a:p>
                <a:endParaRPr lang="en-US" sz="3200">
                  <a:sym typeface="+mn-ea"/>
                </a:endParaRPr>
              </a:p>
              <a:p>
                <a:endParaRPr lang="en-US" sz="3200">
                  <a:sym typeface="+mn-ea"/>
                </a:endParaRPr>
              </a:p>
              <a:p>
                <a:endParaRPr lang="en-US" sz="3200">
                  <a:sym typeface="+mn-ea"/>
                </a:endParaRPr>
              </a:p>
              <a:p>
                <a:endParaRPr lang="en-US" sz="3200">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b="-10219"/>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Advantages</a:t>
            </a:r>
            <a:endParaRPr lang="en-US" sz="3200">
              <a:sym typeface="+mn-ea"/>
            </a:endParaRPr>
          </a:p>
          <a:p>
            <a:pPr lvl="1"/>
            <a:r>
              <a:rPr lang="en-US" sz="2740">
                <a:sym typeface="+mn-ea"/>
              </a:rPr>
              <a:t>Easy to Understand</a:t>
            </a:r>
            <a:endParaRPr lang="en-US" sz="2740">
              <a:sym typeface="+mn-ea"/>
            </a:endParaRPr>
          </a:p>
          <a:p>
            <a:pPr lvl="1"/>
            <a:r>
              <a:rPr lang="en-US" sz="2740">
                <a:sym typeface="+mn-ea"/>
              </a:rPr>
              <a:t>Same unit as unit of Actual_Value</a:t>
            </a:r>
            <a:endParaRPr lang="en-US" sz="2740">
              <a:sym typeface="+mn-ea"/>
            </a:endParaRPr>
          </a:p>
          <a:p>
            <a:pPr lvl="1"/>
            <a:r>
              <a:rPr lang="en-US" sz="2740">
                <a:sym typeface="+mn-ea"/>
              </a:rPr>
              <a:t>It is Robust to Outlier: It means outlier will not affect error, so if there is no outliers in dataset then it better to use MAE instead of MSE</a:t>
            </a:r>
            <a:endParaRPr lang="en-US" sz="2740">
              <a:sym typeface="+mn-ea"/>
            </a:endParaRPr>
          </a:p>
          <a:p>
            <a:r>
              <a:rPr lang="en-US" sz="3200" b="1">
                <a:sym typeface="+mn-ea"/>
              </a:rPr>
              <a:t>Disadvantages</a:t>
            </a:r>
            <a:endParaRPr lang="en-US" sz="3200">
              <a:sym typeface="+mn-ea"/>
            </a:endParaRPr>
          </a:p>
          <a:p>
            <a:pPr lvl="1"/>
            <a:r>
              <a:rPr lang="en-US" sz="2740">
                <a:sym typeface="+mn-ea"/>
              </a:rPr>
              <a:t>Grap is not differenciable due which Gradient Descent(GD) algorithm not easy to implement.</a:t>
            </a:r>
            <a:endParaRPr lang="en-US" sz="2740">
              <a:sym typeface="+mn-ea"/>
            </a:endParaRPr>
          </a:p>
          <a:p>
            <a:pPr lvl="1"/>
            <a:r>
              <a:rPr lang="en-US" sz="2740">
                <a:sym typeface="+mn-ea"/>
              </a:rPr>
              <a:t>To implement GD we need to calculate Sub-Gradient.</a:t>
            </a:r>
            <a:endParaRPr lang="en-US" sz="274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sz="3200" b="1">
                    <a:sym typeface="+mn-ea"/>
                  </a:rPr>
                  <a:t>MSE (Mean Squared Error): </a:t>
                </a:r>
                <a:r>
                  <a:rPr lang="en-US" sz="3200">
                    <a:sym typeface="+mn-ea"/>
                  </a:rPr>
                  <a:t>MSE is a metric that calculates the average squared difference between the predicted values and the actual values. Squaring the errors gives more weight to larger errors, making it useful for penalizing significant deviations from the true values.</a:t>
                </a:r>
                <a:endParaRPr lang="en-US" sz="3200">
                  <a:sym typeface="+mn-ea"/>
                </a:endParaRPr>
              </a:p>
              <a:p>
                <a:endParaRPr lang="en-US" sz="3200">
                  <a:sym typeface="+mn-ea"/>
                </a:endParaRPr>
              </a:p>
              <a:p>
                <a:pPr marL="0" indent="0" algn="ctr">
                  <a:buNone/>
                </a:pPr>
                <a:r>
                  <a:rPr lang="en-US" sz="3200" b="1">
                    <a:sym typeface="+mn-ea"/>
                  </a:rPr>
                  <a:t>L = (Actual_Value - Predicted_Value)</a:t>
                </a:r>
                <a:r>
                  <a:rPr lang="en-US" sz="3200" b="1" baseline="30000">
                    <a:sym typeface="+mn-ea"/>
                  </a:rPr>
                  <a:t>2</a:t>
                </a:r>
                <a:endParaRPr lang="en-US" sz="3200" b="1">
                  <a:sym typeface="+mn-ea"/>
                </a:endParaRPr>
              </a:p>
              <a:p>
                <a:pPr marL="0" indent="0" algn="ctr">
                  <a:buNone/>
                </a:pPr>
                <a:r>
                  <a:rPr lang="en-US" sz="3200" b="1">
                    <a:sym typeface="+mn-ea"/>
                  </a:rPr>
                  <a:t>C = </a:t>
                </a:r>
                <a14:m>
                  <m:oMath xmlns:m="http://schemas.openxmlformats.org/officeDocument/2006/math">
                    <m:f>
                      <m:fPr>
                        <m:ctrlPr>
                          <a:rPr lang="en-US" sz="3200" b="1" i="1">
                            <a:latin typeface="Cambria Math" panose="02040503050406030204" charset="0"/>
                            <a:cs typeface="Cambria Math" panose="02040503050406030204" charset="0"/>
                            <a:sym typeface="+mn-ea"/>
                          </a:rPr>
                        </m:ctrlPr>
                      </m:fPr>
                      <m:num>
                        <m:r>
                          <a:rPr lang="en-US" sz="3200" b="1" i="1">
                            <a:latin typeface="Cambria Math" panose="02040503050406030204" charset="0"/>
                            <a:cs typeface="Cambria Math" panose="02040503050406030204" charset="0"/>
                            <a:sym typeface="+mn-ea"/>
                          </a:rPr>
                          <m:t>𝟏</m:t>
                        </m:r>
                      </m:num>
                      <m:den>
                        <m:r>
                          <a:rPr lang="en-US" sz="3200" b="1" i="1">
                            <a:latin typeface="Cambria Math" panose="02040503050406030204" charset="0"/>
                            <a:cs typeface="Cambria Math" panose="02040503050406030204" charset="0"/>
                            <a:sym typeface="+mn-ea"/>
                          </a:rPr>
                          <m:t>𝒏</m:t>
                        </m:r>
                      </m:den>
                    </m:f>
                    <m:nary>
                      <m:naryPr>
                        <m:chr m:val="∑"/>
                        <m:limLoc m:val="undOvr"/>
                        <m:subHide m:val="on"/>
                        <m:supHide m:val="on"/>
                        <m:ctrlPr>
                          <a:rPr lang="en-US" sz="3200" b="1" i="1">
                            <a:latin typeface="Cambria Math" panose="02040503050406030204" charset="0"/>
                            <a:cs typeface="Cambria Math" panose="02040503050406030204" charset="0"/>
                            <a:sym typeface="+mn-ea"/>
                          </a:rPr>
                        </m:ctrlPr>
                      </m:naryPr>
                      <m:sub/>
                      <m:sup/>
                      <m:e>
                        <m:r>
                          <a:rPr lang="en-US" sz="3200" b="1" i="1">
                            <a:latin typeface="Cambria Math" panose="02040503050406030204" charset="0"/>
                            <a:cs typeface="Cambria Math" panose="02040503050406030204" charset="0"/>
                            <a:sym typeface="+mn-ea"/>
                          </a:rPr>
                          <m:t>(</m:t>
                        </m:r>
                        <m:r>
                          <a:rPr lang="en-US" sz="3200" b="1" i="1">
                            <a:latin typeface="Cambria Math" panose="02040503050406030204" charset="0"/>
                            <a:cs typeface="Cambria Math" panose="02040503050406030204" charset="0"/>
                            <a:sym typeface="+mn-ea"/>
                          </a:rPr>
                          <m:t>𝑨𝒄𝒕𝒖𝒂𝒍</m:t>
                        </m:r>
                        <m:r>
                          <a:rPr lang="en-US" sz="3200" b="1" i="1">
                            <a:latin typeface="Cambria Math" panose="02040503050406030204" charset="0"/>
                            <a:cs typeface="Cambria Math" panose="02040503050406030204" charset="0"/>
                            <a:sym typeface="+mn-ea"/>
                          </a:rPr>
                          <m:t>_</m:t>
                        </m:r>
                        <m:r>
                          <a:rPr lang="en-US" sz="3200" b="1" i="1">
                            <a:latin typeface="Cambria Math" panose="02040503050406030204" charset="0"/>
                            <a:cs typeface="Cambria Math" panose="02040503050406030204" charset="0"/>
                            <a:sym typeface="+mn-ea"/>
                          </a:rPr>
                          <m:t>𝑽𝒂𝒍𝒖𝒆</m:t>
                        </m:r>
                        <m:r>
                          <a:rPr lang="en-US" sz="3200" b="1" i="1">
                            <a:latin typeface="Cambria Math" panose="02040503050406030204" charset="0"/>
                            <a:cs typeface="Cambria Math" panose="02040503050406030204" charset="0"/>
                            <a:sym typeface="+mn-ea"/>
                          </a:rPr>
                          <m:t> − </m:t>
                        </m:r>
                        <m:r>
                          <a:rPr lang="en-US" sz="3200" b="1" i="1">
                            <a:latin typeface="Cambria Math" panose="02040503050406030204" charset="0"/>
                            <a:cs typeface="Cambria Math" panose="02040503050406030204" charset="0"/>
                            <a:sym typeface="+mn-ea"/>
                          </a:rPr>
                          <m:t>𝑷𝒓𝒆𝒅𝒊𝒄𝒕𝒆𝒅</m:t>
                        </m:r>
                        <m:r>
                          <a:rPr lang="en-US" sz="3200" b="1" i="1">
                            <a:latin typeface="Cambria Math" panose="02040503050406030204" charset="0"/>
                            <a:cs typeface="Cambria Math" panose="02040503050406030204" charset="0"/>
                            <a:sym typeface="+mn-ea"/>
                          </a:rPr>
                          <m:t>_</m:t>
                        </m:r>
                        <m:r>
                          <a:rPr lang="en-US" sz="3200" b="1" i="1">
                            <a:latin typeface="Cambria Math" panose="02040503050406030204" charset="0"/>
                            <a:cs typeface="Cambria Math" panose="02040503050406030204" charset="0"/>
                            <a:sym typeface="+mn-ea"/>
                          </a:rPr>
                          <m:t>𝑽𝒂𝒍𝒖𝒆</m:t>
                        </m:r>
                        <m:r>
                          <a:rPr lang="en-US" sz="3200" b="1" i="1">
                            <a:latin typeface="Cambria Math" panose="02040503050406030204" charset="0"/>
                            <a:cs typeface="Cambria Math" panose="02040503050406030204" charset="0"/>
                            <a:sym typeface="+mn-ea"/>
                          </a:rPr>
                          <m:t>)</m:t>
                        </m:r>
                      </m:e>
                    </m:nary>
                  </m:oMath>
                </a14:m>
                <a:r>
                  <a:rPr lang="en-US" sz="3200" b="1">
                    <a:sym typeface="+mn-ea"/>
                  </a:rPr>
                  <a:t> </a:t>
                </a:r>
                <a:r>
                  <a:rPr lang="en-US" sz="3200" b="1" baseline="30000">
                    <a:sym typeface="+mn-ea"/>
                  </a:rPr>
                  <a:t>2</a:t>
                </a:r>
                <a:endParaRPr lang="en-US" sz="3200">
                  <a:sym typeface="+mn-ea"/>
                </a:endParaRPr>
              </a:p>
              <a:p>
                <a:endParaRPr lang="en-US" sz="3200">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Advantages</a:t>
            </a:r>
            <a:endParaRPr lang="en-US" sz="3200" b="1">
              <a:sym typeface="+mn-ea"/>
            </a:endParaRPr>
          </a:p>
          <a:p>
            <a:pPr lvl="1"/>
            <a:r>
              <a:rPr lang="en-US" sz="2740">
                <a:sym typeface="+mn-ea"/>
              </a:rPr>
              <a:t>Easy to interpret</a:t>
            </a:r>
            <a:endParaRPr lang="en-US" sz="2740">
              <a:sym typeface="+mn-ea"/>
            </a:endParaRPr>
          </a:p>
          <a:p>
            <a:pPr lvl="1"/>
            <a:r>
              <a:rPr lang="en-US" sz="2740">
                <a:sym typeface="+mn-ea"/>
              </a:rPr>
              <a:t>Loss function is differenciable that allows to implement GD easily</a:t>
            </a:r>
            <a:endParaRPr lang="en-US" sz="2740">
              <a:sym typeface="+mn-ea"/>
            </a:endParaRPr>
          </a:p>
          <a:p>
            <a:pPr lvl="1"/>
            <a:r>
              <a:rPr lang="en-US" sz="2740">
                <a:sym typeface="+mn-ea"/>
              </a:rPr>
              <a:t>One Local Mininma: It means function has one minimum value that we have to find.</a:t>
            </a:r>
            <a:endParaRPr lang="en-US" sz="2740">
              <a:sym typeface="+mn-ea"/>
            </a:endParaRPr>
          </a:p>
          <a:p>
            <a:pPr lvl="1"/>
            <a:endParaRPr lang="en-US" sz="2740">
              <a:sym typeface="+mn-ea"/>
            </a:endParaRPr>
          </a:p>
          <a:p>
            <a:r>
              <a:rPr lang="en-US" sz="3200" b="1">
                <a:sym typeface="+mn-ea"/>
              </a:rPr>
              <a:t>Disadvantage</a:t>
            </a:r>
            <a:endParaRPr lang="en-US" sz="3200" b="1">
              <a:sym typeface="+mn-ea"/>
            </a:endParaRPr>
          </a:p>
          <a:p>
            <a:pPr lvl="1"/>
            <a:r>
              <a:rPr lang="en-US" sz="2740">
                <a:sym typeface="+mn-ea"/>
              </a:rPr>
              <a:t>Unit of error is Square: That creates an confusion to understand it, so to extract accurate error we have to find square root of MSE.</a:t>
            </a:r>
            <a:endParaRPr lang="en-US" sz="2740">
              <a:sym typeface="+mn-ea"/>
            </a:endParaRPr>
          </a:p>
          <a:p>
            <a:pPr lvl="1"/>
            <a:r>
              <a:rPr lang="en-US" sz="2740">
                <a:sym typeface="+mn-ea"/>
              </a:rPr>
              <a:t>It is not Robust to Outlier: If dataser conists outliers then MSE is not useful</a:t>
            </a:r>
            <a:endParaRPr lang="en-US" sz="274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sz="3200" b="1">
                    <a:solidFill>
                      <a:srgbClr val="0070C0"/>
                    </a:solidFill>
                    <a:sym typeface="+mn-ea"/>
                  </a:rPr>
                  <a:t>Huber loss</a:t>
                </a:r>
                <a:endParaRPr lang="en-US" sz="3200" b="1">
                  <a:solidFill>
                    <a:srgbClr val="0070C0"/>
                  </a:solidFill>
                  <a:sym typeface="+mn-ea"/>
                </a:endParaRPr>
              </a:p>
              <a:p>
                <a:endParaRPr lang="en-US" sz="3200" b="1">
                  <a:solidFill>
                    <a:srgbClr val="0070C0"/>
                  </a:solidFill>
                  <a:sym typeface="+mn-ea"/>
                </a:endParaRPr>
              </a:p>
              <a:p>
                <a:pPr marL="0" indent="0">
                  <a:buNone/>
                </a:pPr>
                <a14:m>
                  <m:oMathPara xmlns:m="http://schemas.openxmlformats.org/officeDocument/2006/math">
                    <m:oMathParaPr>
                      <m:jc m:val="center"/>
                    </m:oMathParaPr>
                    <m:oMath xmlns:m="http://schemas.openxmlformats.org/officeDocument/2006/math">
                      <m:r>
                        <a:rPr lang="en-US" sz="2000" i="1">
                          <a:solidFill>
                            <a:srgbClr val="0070C0"/>
                          </a:solidFill>
                          <a:latin typeface="Cambria Math" panose="02040503050406030204" charset="0"/>
                          <a:cs typeface="Cambria Math" panose="02040503050406030204" charset="0"/>
                          <a:sym typeface="+mn-ea"/>
                        </a:rPr>
                        <m:t>𝐿</m:t>
                      </m:r>
                      <m:r>
                        <a:rPr lang="en-US" sz="2000" i="1">
                          <a:solidFill>
                            <a:srgbClr val="0070C0"/>
                          </a:solidFill>
                          <a:latin typeface="Cambria Math" panose="02040503050406030204" charset="0"/>
                          <a:cs typeface="Cambria Math" panose="02040503050406030204" charset="0"/>
                          <a:sym typeface="+mn-ea"/>
                        </a:rPr>
                        <m:t>=</m:t>
                      </m:r>
                      <m:d>
                        <m:dPr>
                          <m:begChr m:val="{"/>
                          <m:endChr m:val=""/>
                          <m:ctrlPr>
                            <a:rPr lang="en-US" sz="2000" i="1">
                              <a:solidFill>
                                <a:srgbClr val="0070C0"/>
                              </a:solidFill>
                              <a:latin typeface="Cambria Math" panose="02040503050406030204" charset="0"/>
                              <a:cs typeface="Cambria Math" panose="02040503050406030204" charset="0"/>
                              <a:sym typeface="+mn-ea"/>
                            </a:rPr>
                          </m:ctrlPr>
                        </m:dPr>
                        <m:e>
                          <m:eqArr>
                            <m:eqArrPr>
                              <m:ctrlPr>
                                <a:rPr lang="en-US" sz="2000" i="1">
                                  <a:solidFill>
                                    <a:srgbClr val="0070C0"/>
                                  </a:solidFill>
                                  <a:latin typeface="Cambria Math" panose="02040503050406030204" charset="0"/>
                                  <a:cs typeface="Cambria Math" panose="02040503050406030204" charset="0"/>
                                  <a:sym typeface="+mn-ea"/>
                                </a:rPr>
                              </m:ctrlPr>
                            </m:eqArrPr>
                            <m:e>
                              <m:f>
                                <m:fPr>
                                  <m:ctrlPr>
                                    <a:rPr lang="en-US" sz="2000" i="1">
                                      <a:solidFill>
                                        <a:srgbClr val="0070C0"/>
                                      </a:solidFill>
                                      <a:latin typeface="Cambria Math" panose="02040503050406030204" charset="0"/>
                                      <a:cs typeface="Cambria Math" panose="02040503050406030204" charset="0"/>
                                      <a:sym typeface="+mn-ea"/>
                                    </a:rPr>
                                  </m:ctrlPr>
                                </m:fPr>
                                <m:num>
                                  <m:r>
                                    <a:rPr lang="en-US" sz="2000" i="1">
                                      <a:solidFill>
                                        <a:srgbClr val="0070C0"/>
                                      </a:solidFill>
                                      <a:latin typeface="Cambria Math" panose="02040503050406030204" charset="0"/>
                                      <a:cs typeface="Cambria Math" panose="02040503050406030204" charset="0"/>
                                      <a:sym typeface="+mn-ea"/>
                                    </a:rPr>
                                    <m:t>1</m:t>
                                  </m:r>
                                </m:num>
                                <m:den>
                                  <m:r>
                                    <a:rPr lang="en-US" sz="2000" i="1">
                                      <a:solidFill>
                                        <a:srgbClr val="0070C0"/>
                                      </a:solidFill>
                                      <a:latin typeface="Cambria Math" panose="02040503050406030204" charset="0"/>
                                      <a:cs typeface="Cambria Math" panose="02040503050406030204" charset="0"/>
                                      <a:sym typeface="+mn-ea"/>
                                    </a:rPr>
                                    <m:t>2</m:t>
                                  </m:r>
                                </m:den>
                              </m:f>
                              <m:r>
                                <a:rPr lang="en-US" sz="2000" i="1">
                                  <a:solidFill>
                                    <a:srgbClr val="0070C0"/>
                                  </a:solidFill>
                                  <a:latin typeface="Cambria Math" panose="02040503050406030204" charset="0"/>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𝐴𝑐𝑡𝑢𝑎𝑙</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𝑃𝑟𝑒𝑑𝑖𝑐𝑡𝑒𝑑</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m:t>
                              </m:r>
                              <m:r>
                                <a:rPr lang="en-US" sz="2000" i="1" baseline="30000">
                                  <a:solidFill>
                                    <a:srgbClr val="0070C0"/>
                                  </a:solidFill>
                                  <a:latin typeface="Cambria Math" panose="02040503050406030204" charset="0"/>
                                  <a:cs typeface="Cambria Math" panose="02040503050406030204" charset="0"/>
                                  <a:sym typeface="+mn-ea"/>
                                </a:rPr>
                                <m:t>2</m:t>
                              </m:r>
                              <m:r>
                                <a:rPr lang="en-US" sz="2000" i="1" baseline="30000">
                                  <a:solidFill>
                                    <a:srgbClr val="0070C0"/>
                                  </a:solidFill>
                                  <a:latin typeface="Cambria Math" panose="02040503050406030204" charset="0"/>
                                  <a:cs typeface="Cambria Math" panose="02040503050406030204" charset="0"/>
                                  <a:sym typeface="+mn-ea"/>
                                </a:rPr>
                                <m:t>         </m:t>
                              </m:r>
                              <m:r>
                                <a:rPr lang="en-US" sz="2000" i="1">
                                  <a:solidFill>
                                    <a:srgbClr val="0070C0"/>
                                  </a:solidFill>
                                  <a:latin typeface="Cambria Math" panose="02040503050406030204" charset="0"/>
                                  <a:cs typeface="Cambria Math" panose="02040503050406030204" charset="0"/>
                                  <a:sym typeface="+mn-ea"/>
                                </a:rPr>
                                <m:t>𝑓𝑜𝑟</m:t>
                              </m:r>
                              <m:r>
                                <a:rPr lang="en-US" sz="2000" i="1">
                                  <a:solidFill>
                                    <a:srgbClr val="0070C0"/>
                                  </a:solidFill>
                                  <a:latin typeface="Cambria Math" panose="02040503050406030204" charset="0"/>
                                  <a:cs typeface="Cambria Math" panose="02040503050406030204" charset="0"/>
                                  <a:sym typeface="+mn-ea"/>
                                </a:rPr>
                                <m:t> |</m:t>
                              </m:r>
                              <m:r>
                                <a:rPr lang="en-US" sz="2000" i="1">
                                  <a:solidFill>
                                    <a:srgbClr val="0070C0"/>
                                  </a:solidFill>
                                  <a:latin typeface="Cambria Math" panose="02040503050406030204" charset="0"/>
                                  <a:cs typeface="Cambria Math" panose="02040503050406030204" charset="0"/>
                                  <a:sym typeface="+mn-ea"/>
                                </a:rPr>
                                <m:t>𝐴𝑐𝑡𝑢𝑎𝑙</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𝑃𝑟𝑒𝑑𝑖𝑐𝑡𝑒𝑑</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 </m:t>
                              </m:r>
                              <m:r>
                                <a:rPr lang="en-US" sz="2000" i="1">
                                  <a:solidFill>
                                    <a:srgbClr val="0070C0"/>
                                  </a:solidFill>
                                  <a:latin typeface="Cambria Math" panose="02040503050406030204" charset="0"/>
                                  <a:ea typeface="MS Mincho" panose="02020609040205080304" charset="-128"/>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𝜑</m:t>
                              </m:r>
                              <m:r>
                                <a:rPr lang="en-US" sz="2000" i="1" baseline="30000">
                                  <a:solidFill>
                                    <a:srgbClr val="0070C0"/>
                                  </a:solidFill>
                                  <a:latin typeface="Cambria Math" panose="02040503050406030204" charset="0"/>
                                  <a:cs typeface="Cambria Math" panose="02040503050406030204" charset="0"/>
                                  <a:sym typeface="+mn-ea"/>
                                </a:rPr>
                                <m:t>   </m:t>
                              </m:r>
                            </m:e>
                            <m:e/>
                            <m:e>
                              <m:r>
                                <a:rPr lang="en-US" sz="2000" i="1">
                                  <a:solidFill>
                                    <a:srgbClr val="0070C0"/>
                                  </a:solidFill>
                                  <a:latin typeface="Cambria Math" panose="02040503050406030204" charset="0"/>
                                  <a:cs typeface="Cambria Math" panose="02040503050406030204" charset="0"/>
                                  <a:sym typeface="+mn-ea"/>
                                </a:rPr>
                                <m:t>𝜑</m:t>
                              </m:r>
                              <m:r>
                                <a:rPr lang="en-US" sz="2000" i="1">
                                  <a:solidFill>
                                    <a:srgbClr val="0070C0"/>
                                  </a:solidFill>
                                  <a:latin typeface="Cambria Math" panose="02040503050406030204" charset="0"/>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𝐴𝑐𝑡𝑢𝑎𝑙</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 </m:t>
                              </m:r>
                              <m:r>
                                <a:rPr lang="en-US" sz="2000" i="1">
                                  <a:solidFill>
                                    <a:srgbClr val="0070C0"/>
                                  </a:solidFill>
                                  <a:latin typeface="Cambria Math" panose="02040503050406030204" charset="0"/>
                                  <a:cs typeface="Cambria Math" panose="02040503050406030204" charset="0"/>
                                  <a:sym typeface="+mn-ea"/>
                                </a:rPr>
                                <m:t>−</m:t>
                              </m:r>
                              <m:r>
                                <a:rPr lang="en-US" sz="2000" i="1">
                                  <a:solidFill>
                                    <a:srgbClr val="0070C0"/>
                                  </a:solidFill>
                                  <a:latin typeface="Cambria Math" panose="02040503050406030204" charset="0"/>
                                  <a:cs typeface="Cambria Math" panose="02040503050406030204" charset="0"/>
                                  <a:sym typeface="+mn-ea"/>
                                </a:rPr>
                                <m:t>𝑃𝑟𝑒𝑑𝑖𝑐𝑡𝑒𝑑</m:t>
                              </m:r>
                              <m:r>
                                <a:rPr lang="en-US" sz="2000" i="1">
                                  <a:solidFill>
                                    <a:srgbClr val="0070C0"/>
                                  </a:solidFill>
                                  <a:latin typeface="Cambria Math" panose="02040503050406030204" charset="0"/>
                                  <a:cs typeface="Cambria Math" panose="02040503050406030204" charset="0"/>
                                  <a:sym typeface="+mn-ea"/>
                                </a:rPr>
                                <m:t>_</m:t>
                              </m:r>
                              <m:r>
                                <a:rPr lang="en-US" sz="2000" i="1">
                                  <a:solidFill>
                                    <a:srgbClr val="0070C0"/>
                                  </a:solidFill>
                                  <a:latin typeface="Cambria Math" panose="02040503050406030204" charset="0"/>
                                  <a:cs typeface="Cambria Math" panose="02040503050406030204" charset="0"/>
                                  <a:sym typeface="+mn-ea"/>
                                </a:rPr>
                                <m:t>𝑉𝑎𝑙𝑢𝑒</m:t>
                              </m:r>
                              <m:r>
                                <a:rPr lang="en-US" sz="2000" i="1">
                                  <a:solidFill>
                                    <a:srgbClr val="0070C0"/>
                                  </a:solidFill>
                                  <a:latin typeface="Cambria Math" panose="02040503050406030204" charset="0"/>
                                  <a:cs typeface="Cambria Math" panose="02040503050406030204" charset="0"/>
                                  <a:sym typeface="+mn-ea"/>
                                </a:rPr>
                                <m:t>| </m:t>
                              </m:r>
                              <m:r>
                                <a:rPr lang="en-US" sz="2000" i="1">
                                  <a:solidFill>
                                    <a:srgbClr val="0070C0"/>
                                  </a:solidFill>
                                  <a:latin typeface="Cambria Math" panose="02040503050406030204" charset="0"/>
                                  <a:cs typeface="Cambria Math" panose="02040503050406030204" charset="0"/>
                                  <a:sym typeface="+mn-ea"/>
                                </a:rPr>
                                <m:t>−</m:t>
                              </m:r>
                              <m:f>
                                <m:fPr>
                                  <m:ctrlPr>
                                    <a:rPr lang="en-US" sz="2000" i="1">
                                      <a:solidFill>
                                        <a:srgbClr val="0070C0"/>
                                      </a:solidFill>
                                      <a:latin typeface="Cambria Math" panose="02040503050406030204" charset="0"/>
                                      <a:cs typeface="Cambria Math" panose="02040503050406030204" charset="0"/>
                                      <a:sym typeface="+mn-ea"/>
                                    </a:rPr>
                                  </m:ctrlPr>
                                </m:fPr>
                                <m:num>
                                  <m:r>
                                    <a:rPr lang="en-US" sz="2000" i="1">
                                      <a:solidFill>
                                        <a:srgbClr val="0070C0"/>
                                      </a:solidFill>
                                      <a:latin typeface="Cambria Math" panose="02040503050406030204" charset="0"/>
                                      <a:cs typeface="Cambria Math" panose="02040503050406030204" charset="0"/>
                                      <a:sym typeface="+mn-ea"/>
                                    </a:rPr>
                                    <m:t>1</m:t>
                                  </m:r>
                                </m:num>
                                <m:den>
                                  <m:r>
                                    <a:rPr lang="en-US" sz="2000" i="1">
                                      <a:solidFill>
                                        <a:srgbClr val="0070C0"/>
                                      </a:solidFill>
                                      <a:latin typeface="Cambria Math" panose="02040503050406030204" charset="0"/>
                                      <a:cs typeface="Cambria Math" panose="02040503050406030204" charset="0"/>
                                      <a:sym typeface="+mn-ea"/>
                                    </a:rPr>
                                    <m:t>2</m:t>
                                  </m:r>
                                </m:den>
                              </m:f>
                              <m:r>
                                <a:rPr lang="en-US" sz="2000" i="1">
                                  <a:solidFill>
                                    <a:srgbClr val="0070C0"/>
                                  </a:solidFill>
                                  <a:latin typeface="Cambria Math" panose="02040503050406030204" charset="0"/>
                                  <a:cs typeface="Cambria Math" panose="02040503050406030204" charset="0"/>
                                  <a:sym typeface="+mn-ea"/>
                                </a:rPr>
                                <m:t>𝜑</m:t>
                              </m:r>
                              <m:r>
                                <a:rPr lang="en-US" sz="2000" i="1" baseline="30000">
                                  <a:solidFill>
                                    <a:srgbClr val="0070C0"/>
                                  </a:solidFill>
                                  <a:latin typeface="Cambria Math" panose="02040503050406030204" charset="0"/>
                                  <a:cs typeface="Cambria Math" panose="02040503050406030204" charset="0"/>
                                  <a:sym typeface="+mn-ea"/>
                                </a:rPr>
                                <m:t>                 </m:t>
                              </m:r>
                              <m:r>
                                <a:rPr lang="en-US" sz="2000" i="1" baseline="30000">
                                  <a:solidFill>
                                    <a:srgbClr val="0070C0"/>
                                  </a:solidFill>
                                  <a:latin typeface="Cambria Math" panose="02040503050406030204" charset="0"/>
                                  <a:cs typeface="Cambria Math" panose="02040503050406030204" charset="0"/>
                                  <a:sym typeface="+mn-ea"/>
                                </a:rPr>
                                <m:t>𝑂𝑡ℎ𝑒𝑟𝑤𝑖𝑠𝑒</m:t>
                              </m:r>
                            </m:e>
                          </m:eqArr>
                        </m:e>
                      </m:d>
                    </m:oMath>
                  </m:oMathPara>
                </a14:m>
                <a:endParaRPr lang="en-US" sz="2000" i="1">
                  <a:solidFill>
                    <a:srgbClr val="0070C0"/>
                  </a:solidFill>
                  <a:latin typeface="Cambria Math" panose="02040503050406030204" charset="0"/>
                  <a:cs typeface="Cambria Math" panose="02040503050406030204" charset="0"/>
                  <a:sym typeface="+mn-ea"/>
                </a:endParaRPr>
              </a:p>
              <a:p>
                <a:endParaRPr lang="en-US" sz="2740">
                  <a:solidFill>
                    <a:srgbClr val="0070C0"/>
                  </a:solidFill>
                  <a:sym typeface="+mn-ea"/>
                </a:endParaRPr>
              </a:p>
              <a:p>
                <a:endParaRPr lang="en-US" sz="2740">
                  <a:solidFill>
                    <a:srgbClr val="0070C0"/>
                  </a:solidFill>
                  <a:sym typeface="+mn-ea"/>
                </a:endParaRPr>
              </a:p>
              <a:p>
                <a:r>
                  <a:rPr lang="en-US" sz="2740">
                    <a:solidFill>
                      <a:srgbClr val="0070C0"/>
                    </a:solidFill>
                    <a:sym typeface="+mn-ea"/>
                  </a:rPr>
                  <a:t>Huber Loss is applicable when Outlier data is around 25% because 25% is a significant amount of data and if we use MSE then it will ignore the 75% data which is correct, because graph will deviate towards Outliers and if we use MAE, it will ignore 25% outlier data that is also significant. In this type of situation Huber Loss is useful.</a:t>
                </a:r>
                <a:endParaRPr lang="en-US" sz="2740">
                  <a:solidFill>
                    <a:srgbClr val="0070C0"/>
                  </a:solidFill>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b="-642"/>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RMSE</a:t>
            </a:r>
            <a:endParaRPr lang="en-US" sz="3200" b="1">
              <a:sym typeface="+mn-ea"/>
            </a:endParaRPr>
          </a:p>
          <a:p>
            <a:endParaRPr lang="en-US" sz="3200" b="1">
              <a:sym typeface="+mn-ea"/>
            </a:endParaRPr>
          </a:p>
          <a:p>
            <a:endParaRPr lang="en-US" sz="3200" b="1">
              <a:sym typeface="+mn-ea"/>
            </a:endParaRPr>
          </a:p>
          <a:p>
            <a:endParaRPr lang="en-US" sz="3200" b="1">
              <a:sym typeface="+mn-ea"/>
            </a:endParaRPr>
          </a:p>
          <a:p>
            <a:r>
              <a:rPr lang="en-US" sz="3200">
                <a:sym typeface="+mn-ea"/>
              </a:rPr>
              <a:t>It quantifies the differences between predicted values and actual values, squaring the errors, taking the mean, and then finding the square root. </a:t>
            </a:r>
            <a:endParaRPr lang="en-US" sz="3200">
              <a:sym typeface="+mn-ea"/>
            </a:endParaRPr>
          </a:p>
          <a:p>
            <a:r>
              <a:rPr lang="en-US" sz="2740">
                <a:solidFill>
                  <a:schemeClr val="tx1"/>
                </a:solidFill>
                <a:sym typeface="+mn-ea"/>
              </a:rPr>
              <a:t>RMSE provides a clear understanding of the model’s performance, with lower values indicating better predictive accuracy.</a:t>
            </a:r>
            <a:endParaRPr lang="en-US" sz="2740">
              <a:solidFill>
                <a:schemeClr val="tx1"/>
              </a:solidFill>
              <a:sym typeface="+mn-ea"/>
            </a:endParaRPr>
          </a:p>
          <a:p>
            <a:r>
              <a:rPr lang="en-US" sz="2740">
                <a:solidFill>
                  <a:schemeClr val="tx1"/>
                </a:solidFill>
                <a:sym typeface="+mn-ea"/>
              </a:rPr>
              <a:t>RMSE is computed by taking the square root of MSE</a:t>
            </a:r>
            <a:endParaRPr lang="en-US" sz="2740">
              <a:solidFill>
                <a:schemeClr val="tx1"/>
              </a:solidFill>
              <a:sym typeface="+mn-ea"/>
            </a:endParaRPr>
          </a:p>
          <a:p>
            <a:r>
              <a:rPr lang="en-US" sz="2740">
                <a:solidFill>
                  <a:schemeClr val="tx1"/>
                </a:solidFill>
                <a:sym typeface="+mn-ea"/>
              </a:rPr>
              <a:t>RMSE value with zero indicates that the model has a perfect fit</a:t>
            </a:r>
            <a:endParaRPr lang="en-US" sz="2740">
              <a:solidFill>
                <a:schemeClr val="tx1"/>
              </a:solidFill>
              <a:sym typeface="+mn-ea"/>
            </a:endParaRPr>
          </a:p>
          <a:p>
            <a:endParaRPr lang="en-US" sz="274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pic>
        <p:nvPicPr>
          <p:cNvPr id="2" name="Picture 1"/>
          <p:cNvPicPr>
            <a:picLocks noChangeAspect="1"/>
          </p:cNvPicPr>
          <p:nvPr/>
        </p:nvPicPr>
        <p:blipFill>
          <a:blip r:embed="rId2"/>
          <a:stretch>
            <a:fillRect/>
          </a:stretch>
        </p:blipFill>
        <p:spPr>
          <a:xfrm>
            <a:off x="3859530" y="1553210"/>
            <a:ext cx="3876040" cy="1455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RMSE</a:t>
            </a:r>
            <a:endParaRPr lang="en-US" sz="3200" b="1">
              <a:sym typeface="+mn-ea"/>
            </a:endParaRPr>
          </a:p>
          <a:p>
            <a:endParaRPr lang="en-US" sz="3200" b="1">
              <a:sym typeface="+mn-ea"/>
            </a:endParaRPr>
          </a:p>
          <a:p>
            <a:endParaRPr lang="en-US" sz="3200" b="1">
              <a:sym typeface="+mn-ea"/>
            </a:endParaRPr>
          </a:p>
          <a:p>
            <a:endParaRPr lang="en-US" sz="3200" b="1">
              <a:sym typeface="+mn-ea"/>
            </a:endParaRPr>
          </a:p>
          <a:p>
            <a:r>
              <a:rPr lang="en-US" sz="3200">
                <a:solidFill>
                  <a:schemeClr val="tx1"/>
                </a:solidFill>
                <a:sym typeface="+mn-ea"/>
              </a:rPr>
              <a:t>The lower the RMSE, the better the model and its predictions. </a:t>
            </a:r>
            <a:endParaRPr lang="en-US" sz="3200">
              <a:solidFill>
                <a:schemeClr val="tx1"/>
              </a:solidFill>
              <a:sym typeface="+mn-ea"/>
            </a:endParaRPr>
          </a:p>
          <a:p>
            <a:r>
              <a:rPr lang="en-US" sz="3200">
                <a:solidFill>
                  <a:schemeClr val="tx1"/>
                </a:solidFill>
                <a:sym typeface="+mn-ea"/>
              </a:rPr>
              <a:t>A higher RMSE indicates that there is a large deviation from the residual to the ground truth.</a:t>
            </a:r>
            <a:endParaRPr lang="en-US" sz="3200">
              <a:solidFill>
                <a:schemeClr val="tx1"/>
              </a:solidFill>
              <a:sym typeface="+mn-ea"/>
            </a:endParaRPr>
          </a:p>
          <a:p>
            <a:endParaRPr lang="en-US" sz="320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pic>
        <p:nvPicPr>
          <p:cNvPr id="2" name="Picture 1"/>
          <p:cNvPicPr>
            <a:picLocks noChangeAspect="1"/>
          </p:cNvPicPr>
          <p:nvPr/>
        </p:nvPicPr>
        <p:blipFill>
          <a:blip r:embed="rId2"/>
          <a:stretch>
            <a:fillRect/>
          </a:stretch>
        </p:blipFill>
        <p:spPr>
          <a:xfrm>
            <a:off x="3859530" y="1553210"/>
            <a:ext cx="3876040" cy="1455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b="1">
                <a:sym typeface="+mn-ea"/>
              </a:rPr>
              <a:t>Pros of the RMSE Evaluation Metric:</a:t>
            </a:r>
            <a:endParaRPr lang="en-US" b="1">
              <a:sym typeface="+mn-ea"/>
            </a:endParaRPr>
          </a:p>
          <a:p>
            <a:pPr lvl="1"/>
            <a:r>
              <a:rPr lang="en-US">
                <a:sym typeface="+mn-ea"/>
              </a:rPr>
              <a:t>RMSE is easy to understand.</a:t>
            </a:r>
            <a:endParaRPr lang="en-US">
              <a:sym typeface="+mn-ea"/>
            </a:endParaRPr>
          </a:p>
          <a:p>
            <a:pPr lvl="1"/>
            <a:r>
              <a:rPr lang="en-US">
                <a:sym typeface="+mn-ea"/>
              </a:rPr>
              <a:t>It serves as a heuristic for training models.</a:t>
            </a:r>
            <a:endParaRPr lang="en-US">
              <a:sym typeface="+mn-ea"/>
            </a:endParaRPr>
          </a:p>
          <a:p>
            <a:pPr lvl="1"/>
            <a:r>
              <a:rPr lang="en-US">
                <a:sym typeface="+mn-ea"/>
              </a:rPr>
              <a:t>It is computationally simple and easily differentiable which many optimization algorithms desire.</a:t>
            </a:r>
            <a:endParaRPr lang="en-US">
              <a:sym typeface="+mn-ea"/>
            </a:endParaRPr>
          </a:p>
          <a:p>
            <a:pPr lvl="1"/>
            <a:r>
              <a:rPr lang="en-US">
                <a:sym typeface="+mn-ea"/>
              </a:rPr>
              <a:t>RMSE does not penalize the errors as much as MSE does due to the square root.</a:t>
            </a:r>
            <a:endParaRPr lang="en-US">
              <a:sym typeface="+mn-ea"/>
            </a:endParaRPr>
          </a:p>
          <a:p>
            <a:r>
              <a:rPr lang="en-US" b="1">
                <a:sym typeface="+mn-ea"/>
              </a:rPr>
              <a:t>Cons of the RMSE metric:</a:t>
            </a:r>
            <a:endParaRPr lang="en-US" b="1">
              <a:sym typeface="+mn-ea"/>
            </a:endParaRPr>
          </a:p>
          <a:p>
            <a:pPr lvl="1"/>
            <a:r>
              <a:rPr lang="en-US">
                <a:sym typeface="+mn-ea"/>
              </a:rPr>
              <a:t>Like MSE, RMSE is dependent on the scale of the data. It increases in magnitude if the scale of the error increases.</a:t>
            </a:r>
            <a:endParaRPr lang="en-US">
              <a:sym typeface="+mn-ea"/>
            </a:endParaRPr>
          </a:p>
          <a:p>
            <a:pPr lvl="1"/>
            <a:r>
              <a:rPr lang="en-US">
                <a:sym typeface="+mn-ea"/>
              </a:rPr>
              <a:t>One major drawback of RMSE is its sensitivity to outliers and the outliers have to be removed for it to function properly.</a:t>
            </a:r>
            <a:endParaRPr lang="en-US">
              <a:sym typeface="+mn-ea"/>
            </a:endParaRPr>
          </a:p>
          <a:p>
            <a:pPr lvl="1"/>
            <a:r>
              <a:rPr lang="en-US">
                <a:sym typeface="+mn-ea"/>
              </a:rPr>
              <a:t>RMSE increases with an increase in the size of the test sample. This is an issue when we calculate the results on different test samples.</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sz="3200" b="1">
                    <a:sym typeface="+mn-ea"/>
                  </a:rPr>
                  <a:t>R Squared</a:t>
                </a:r>
                <a:endParaRPr lang="en-US" sz="3200" b="1">
                  <a:sym typeface="+mn-ea"/>
                </a:endParaRPr>
              </a:p>
              <a:p>
                <a:r>
                  <a:rPr lang="en-US" sz="2740">
                    <a:solidFill>
                      <a:schemeClr val="tx1"/>
                    </a:solidFill>
                    <a:sym typeface="+mn-ea"/>
                  </a:rPr>
                  <a:t>R-squared (Coefficient of Determination) is a statistical measure that quantifies the proportion of the variance in the dependent variable that is explained by the independent variables in a regression model. </a:t>
                </a:r>
                <a:endParaRPr lang="en-US" sz="2740">
                  <a:solidFill>
                    <a:schemeClr val="tx1"/>
                  </a:solidFill>
                  <a:sym typeface="+mn-ea"/>
                </a:endParaRPr>
              </a:p>
              <a:p>
                <a:endParaRPr lang="en-US" sz="2740">
                  <a:solidFill>
                    <a:schemeClr val="tx1"/>
                  </a:solidFill>
                  <a:sym typeface="+mn-ea"/>
                </a:endParaRPr>
              </a:p>
              <a:p>
                <a:pPr marL="0" indent="0" algn="ctr">
                  <a:buNone/>
                </a:pPr>
                <a14:m>
                  <m:oMathPara xmlns:m="http://schemas.openxmlformats.org/officeDocument/2006/math">
                    <m:oMathParaPr>
                      <m:jc m:val="centerGroup"/>
                    </m:oMathParaPr>
                    <m:oMath xmlns:m="http://schemas.openxmlformats.org/officeDocument/2006/math">
                      <m:r>
                        <a:rPr lang="en-US" sz="2740" i="1">
                          <a:solidFill>
                            <a:schemeClr val="tx1"/>
                          </a:solidFill>
                          <a:latin typeface="Cambria Math" panose="02040503050406030204" charset="0"/>
                          <a:cs typeface="Cambria Math" panose="02040503050406030204" charset="0"/>
                          <a:sym typeface="+mn-ea"/>
                        </a:rPr>
                        <m:t>𝑅</m:t>
                      </m:r>
                      <m:r>
                        <a:rPr lang="en-US" sz="2740" i="1">
                          <a:solidFill>
                            <a:schemeClr val="tx1"/>
                          </a:solidFill>
                          <a:latin typeface="Cambria Math" panose="02040503050406030204" charset="0"/>
                          <a:cs typeface="Cambria Math" panose="02040503050406030204" charset="0"/>
                          <a:sym typeface="+mn-ea"/>
                        </a:rPr>
                        <m:t>2</m:t>
                      </m:r>
                      <m:r>
                        <a:rPr lang="en-US" sz="2740" i="1">
                          <a:solidFill>
                            <a:schemeClr val="tx1"/>
                          </a:solidFill>
                          <a:latin typeface="Cambria Math" panose="02040503050406030204" charset="0"/>
                          <a:cs typeface="Cambria Math" panose="02040503050406030204" charset="0"/>
                          <a:sym typeface="+mn-ea"/>
                        </a:rPr>
                        <m:t>=</m:t>
                      </m:r>
                      <m:r>
                        <a:rPr lang="en-US" sz="2740" i="1">
                          <a:solidFill>
                            <a:schemeClr val="tx1"/>
                          </a:solidFill>
                          <a:latin typeface="Cambria Math" panose="02040503050406030204" charset="0"/>
                          <a:cs typeface="Cambria Math" panose="02040503050406030204" charset="0"/>
                          <a:sym typeface="+mn-ea"/>
                        </a:rPr>
                        <m:t>1</m:t>
                      </m:r>
                      <m:r>
                        <a:rPr lang="en-US" sz="2740" i="1">
                          <a:solidFill>
                            <a:schemeClr val="tx1"/>
                          </a:solidFill>
                          <a:latin typeface="Cambria Math" panose="02040503050406030204" charset="0"/>
                          <a:cs typeface="Cambria Math" panose="02040503050406030204" charset="0"/>
                          <a:sym typeface="+mn-ea"/>
                        </a:rPr>
                        <m:t>−</m:t>
                      </m:r>
                      <m:f>
                        <m:fPr>
                          <m:ctrlPr>
                            <a:rPr lang="en-US" sz="2740" i="1">
                              <a:solidFill>
                                <a:schemeClr val="tx1"/>
                              </a:solidFill>
                              <a:latin typeface="Cambria Math" panose="02040503050406030204" charset="0"/>
                              <a:cs typeface="Cambria Math" panose="02040503050406030204" charset="0"/>
                              <a:sym typeface="+mn-ea"/>
                            </a:rPr>
                          </m:ctrlPr>
                        </m:fPr>
                        <m:num>
                          <m:r>
                            <a:rPr lang="en-US" sz="2740" i="1">
                              <a:solidFill>
                                <a:schemeClr val="tx1"/>
                              </a:solidFill>
                              <a:latin typeface="Cambria Math" panose="02040503050406030204" charset="0"/>
                              <a:cs typeface="Cambria Math" panose="02040503050406030204" charset="0"/>
                              <a:sym typeface="+mn-ea"/>
                            </a:rPr>
                            <m:t>𝑆𝑆𝑅</m:t>
                          </m:r>
                        </m:num>
                        <m:den>
                          <m:r>
                            <a:rPr lang="en-US" sz="2740" i="1">
                              <a:solidFill>
                                <a:schemeClr val="tx1"/>
                              </a:solidFill>
                              <a:latin typeface="Cambria Math" panose="02040503050406030204" charset="0"/>
                              <a:cs typeface="Cambria Math" panose="02040503050406030204" charset="0"/>
                              <a:sym typeface="+mn-ea"/>
                            </a:rPr>
                            <m:t>𝑆𝑆𝑇</m:t>
                          </m:r>
                        </m:den>
                      </m:f>
                    </m:oMath>
                  </m:oMathPara>
                </a14:m>
                <a:endParaRPr lang="en-US" sz="2740" i="1">
                  <a:solidFill>
                    <a:schemeClr val="tx1"/>
                  </a:solidFill>
                  <a:latin typeface="Cambria Math" panose="02040503050406030204" charset="0"/>
                  <a:cs typeface="Cambria Math" panose="02040503050406030204" charset="0"/>
                  <a:sym typeface="+mn-ea"/>
                </a:endParaRPr>
              </a:p>
              <a:p>
                <a:r>
                  <a:rPr lang="en-US" sz="2740">
                    <a:solidFill>
                      <a:schemeClr val="tx1"/>
                    </a:solidFill>
                    <a:sym typeface="+mn-ea"/>
                  </a:rPr>
                  <a:t>Where:</a:t>
                </a:r>
                <a:endParaRPr lang="en-US" sz="2740">
                  <a:solidFill>
                    <a:schemeClr val="tx1"/>
                  </a:solidFill>
                  <a:sym typeface="+mn-ea"/>
                </a:endParaRPr>
              </a:p>
              <a:p>
                <a:pPr lvl="1"/>
                <a:r>
                  <a:rPr lang="en-US" sz="2345">
                    <a:solidFill>
                      <a:schemeClr val="tx1"/>
                    </a:solidFill>
                    <a:sym typeface="+mn-ea"/>
                  </a:rPr>
                  <a:t>SSR (Sum of Squares Residual) represents the sum of squared differences between the observed values and the predicted values by the model.</a:t>
                </a:r>
                <a:endParaRPr lang="en-US" sz="2345">
                  <a:solidFill>
                    <a:schemeClr val="tx1"/>
                  </a:solidFill>
                  <a:sym typeface="+mn-ea"/>
                </a:endParaRPr>
              </a:p>
              <a:p>
                <a:pPr lvl="1"/>
                <a:r>
                  <a:rPr lang="en-US" sz="2345">
                    <a:solidFill>
                      <a:schemeClr val="tx1"/>
                    </a:solidFill>
                    <a:sym typeface="+mn-ea"/>
                  </a:rPr>
                  <a:t>SST (Total Sum of Squares) represents the sum of squared differences between the observed values and the mean of the dependent variable.</a:t>
                </a:r>
                <a:endParaRPr lang="en-US" sz="2345">
                  <a:solidFill>
                    <a:schemeClr val="tx1"/>
                  </a:solidFill>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36650" y="1018540"/>
                <a:ext cx="10997565" cy="5337810"/>
              </a:xfrm>
            </p:spPr>
            <p:txBody>
              <a:bodyPr>
                <a:noAutofit/>
              </a:bodyPr>
              <a:p>
                <a:r>
                  <a:rPr lang="en-US" sz="3200" b="1">
                    <a:sym typeface="+mn-ea"/>
                  </a:rPr>
                  <a:t>R-squared ranges between 0 and 1, with the following interpretations:</a:t>
                </a:r>
                <a:endParaRPr lang="en-US" sz="3200" b="1">
                  <a:sym typeface="+mn-ea"/>
                </a:endParaRPr>
              </a:p>
              <a:p>
                <a:pPr lvl="1"/>
                <a14:m>
                  <m:oMath xmlns:m="http://schemas.openxmlformats.org/officeDocument/2006/math">
                    <m:r>
                      <a:rPr lang="en-US" sz="2740" b="1" i="1">
                        <a:latin typeface="Cambria Math" panose="02040503050406030204" charset="0"/>
                        <a:cs typeface="Cambria Math" panose="02040503050406030204" charset="0"/>
                        <a:sym typeface="+mn-ea"/>
                      </a:rPr>
                      <m:t>𝑹</m:t>
                    </m:r>
                    <m:r>
                      <a:rPr lang="en-US" sz="2740" b="1" i="1" baseline="30000">
                        <a:latin typeface="Cambria Math" panose="02040503050406030204" charset="0"/>
                        <a:cs typeface="Cambria Math" panose="02040503050406030204" charset="0"/>
                        <a:sym typeface="+mn-ea"/>
                      </a:rPr>
                      <m:t>𝟐</m:t>
                    </m:r>
                  </m:oMath>
                </a14:m>
                <a:r>
                  <a:rPr lang="en-US" sz="2740" b="1">
                    <a:sym typeface="+mn-ea"/>
                  </a:rPr>
                  <a:t> =0: </a:t>
                </a:r>
                <a:r>
                  <a:rPr lang="en-US" sz="2740">
                    <a:sym typeface="+mn-ea"/>
                  </a:rPr>
                  <a:t>The model does not explain any of the variability in the dependent variable. It's a poor fit.</a:t>
                </a:r>
                <a:endParaRPr lang="en-US" sz="2740">
                  <a:sym typeface="+mn-ea"/>
                </a:endParaRPr>
              </a:p>
              <a:p>
                <a:pPr lvl="1"/>
                <a14:m>
                  <m:oMath xmlns:m="http://schemas.openxmlformats.org/officeDocument/2006/math">
                    <m:r>
                      <a:rPr lang="en-US" sz="2740" b="1" i="1">
                        <a:latin typeface="Cambria Math" panose="02040503050406030204" charset="0"/>
                        <a:cs typeface="Cambria Math" panose="02040503050406030204" charset="0"/>
                        <a:sym typeface="+mn-ea"/>
                      </a:rPr>
                      <m:t>𝟎</m:t>
                    </m:r>
                    <m:r>
                      <a:rPr lang="en-US" sz="2740" b="1" i="1">
                        <a:latin typeface="Cambria Math" panose="02040503050406030204" charset="0"/>
                        <a:cs typeface="Cambria Math" panose="02040503050406030204" charset="0"/>
                        <a:sym typeface="+mn-ea"/>
                      </a:rPr>
                      <m:t>&lt;</m:t>
                    </m:r>
                    <m:r>
                      <a:rPr lang="en-US" sz="2740" b="1" i="1">
                        <a:latin typeface="Cambria Math" panose="02040503050406030204" charset="0"/>
                        <a:cs typeface="Cambria Math" panose="02040503050406030204" charset="0"/>
                        <a:sym typeface="+mn-ea"/>
                      </a:rPr>
                      <m:t>𝑹</m:t>
                    </m:r>
                    <m:r>
                      <a:rPr lang="en-US" sz="2740" b="1" i="1" baseline="30000">
                        <a:latin typeface="Cambria Math" panose="02040503050406030204" charset="0"/>
                        <a:cs typeface="Cambria Math" panose="02040503050406030204" charset="0"/>
                        <a:sym typeface="+mn-ea"/>
                      </a:rPr>
                      <m:t>𝟐</m:t>
                    </m:r>
                    <m:r>
                      <a:rPr lang="en-US" sz="2740" b="1" i="1">
                        <a:latin typeface="Cambria Math" panose="02040503050406030204" charset="0"/>
                        <a:cs typeface="Cambria Math" panose="02040503050406030204" charset="0"/>
                        <a:sym typeface="+mn-ea"/>
                      </a:rPr>
                      <m:t>&lt;</m:t>
                    </m:r>
                    <m:r>
                      <a:rPr lang="en-US" sz="2740" b="1" i="1">
                        <a:latin typeface="Cambria Math" panose="02040503050406030204" charset="0"/>
                        <a:cs typeface="Cambria Math" panose="02040503050406030204" charset="0"/>
                        <a:sym typeface="+mn-ea"/>
                      </a:rPr>
                      <m:t>𝟏</m:t>
                    </m:r>
                  </m:oMath>
                </a14:m>
                <a:r>
                  <a:rPr lang="en-US" sz="2740" b="1">
                    <a:sym typeface="+mn-ea"/>
                  </a:rPr>
                  <a:t>: </a:t>
                </a:r>
                <a:r>
                  <a:rPr lang="en-US" sz="2740">
                    <a:sym typeface="+mn-ea"/>
                  </a:rPr>
                  <a:t>The model explains a proportion of the variability. A higher R-squared indicates a better fit, with 1 indicating a perfect fit where the model explains all the variability.</a:t>
                </a:r>
                <a:endParaRPr lang="en-US" sz="2740">
                  <a:sym typeface="+mn-ea"/>
                </a:endParaRPr>
              </a:p>
              <a:p>
                <a:pPr lvl="1"/>
                <a14:m>
                  <m:oMath xmlns:m="http://schemas.openxmlformats.org/officeDocument/2006/math">
                    <m:r>
                      <a:rPr lang="en-US" sz="2740" b="1" i="1">
                        <a:latin typeface="Cambria Math" panose="02040503050406030204" charset="0"/>
                        <a:cs typeface="Cambria Math" panose="02040503050406030204" charset="0"/>
                        <a:sym typeface="+mn-ea"/>
                      </a:rPr>
                      <m:t>𝑹</m:t>
                    </m:r>
                    <m:r>
                      <a:rPr lang="en-US" sz="2740" b="1" i="1" baseline="30000">
                        <a:latin typeface="Cambria Math" panose="02040503050406030204" charset="0"/>
                        <a:cs typeface="Cambria Math" panose="02040503050406030204" charset="0"/>
                        <a:sym typeface="+mn-ea"/>
                      </a:rPr>
                      <m:t>𝟐</m:t>
                    </m:r>
                  </m:oMath>
                </a14:m>
                <a:r>
                  <a:rPr lang="en-US" sz="2740" b="1">
                    <a:sym typeface="+mn-ea"/>
                  </a:rPr>
                  <a:t> =1: </a:t>
                </a:r>
                <a:r>
                  <a:rPr lang="en-US" sz="2740">
                    <a:sym typeface="+mn-ea"/>
                  </a:rPr>
                  <a:t>The model perfectly predicts the dependent variable based on the independent variables.</a:t>
                </a:r>
                <a:endParaRPr lang="en-US" sz="2740">
                  <a:sym typeface="+mn-ea"/>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136650" y="1018540"/>
                <a:ext cx="10997565" cy="5337810"/>
              </a:xfrm>
              <a:blipFill rotWithShape="1">
                <a:blip r:embed="rId1"/>
                <a:stretch>
                  <a:fillRect/>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243330"/>
            <a:ext cx="10438765" cy="5337810"/>
          </a:xfrm>
        </p:spPr>
        <p:txBody>
          <a:bodyPr>
            <a:normAutofit lnSpcReduction="20000"/>
          </a:bodyPr>
          <a:p>
            <a:r>
              <a:rPr lang="en-US" b="1"/>
              <a:t>Data Sparsity</a:t>
            </a:r>
            <a:endParaRPr lang="en-US" b="1"/>
          </a:p>
          <a:p>
            <a:pPr lvl="1"/>
            <a:r>
              <a:rPr lang="en-US"/>
              <a:t>Data sparsity refers to a situation where the available data is insufficient or incomplete for a particular analysis or task. </a:t>
            </a:r>
            <a:endParaRPr lang="en-US"/>
          </a:p>
          <a:p>
            <a:pPr lvl="1"/>
            <a:r>
              <a:rPr lang="en-US"/>
              <a:t>In the context of data analysis and machine learning, data sparsity occurs when many of the potential variables or combinations of variables have little or no observed data points. </a:t>
            </a:r>
            <a:endParaRPr lang="en-US"/>
          </a:p>
          <a:p>
            <a:pPr lvl="1"/>
            <a:r>
              <a:rPr lang="en-US"/>
              <a:t>This lack of data can lead to challenges when trying to build accurate models, make predictions, or draw meaningful insights.</a:t>
            </a:r>
            <a:endParaRPr lang="en-US"/>
          </a:p>
          <a:p>
            <a:pPr lvl="1"/>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R-squared evaluates regression model fit but has limitations:</a:t>
            </a:r>
            <a:endParaRPr lang="en-US" sz="3200" b="1">
              <a:sym typeface="+mn-ea"/>
            </a:endParaRPr>
          </a:p>
          <a:p>
            <a:r>
              <a:rPr lang="en-US" sz="3200">
                <a:sym typeface="+mn-ea"/>
              </a:rPr>
              <a:t>High R-squared doesn't always mean good fit; high value may imply overfitting, lacking generalization.</a:t>
            </a:r>
            <a:endParaRPr lang="en-US" sz="3200">
              <a:sym typeface="+mn-ea"/>
            </a:endParaRPr>
          </a:p>
          <a:p>
            <a:r>
              <a:rPr lang="en-US" sz="3200">
                <a:sym typeface="+mn-ea"/>
              </a:rPr>
              <a:t>Including more predictors can inflate R-squared, even if they're weak; adjusted R-squared adjusts for this.</a:t>
            </a:r>
            <a:endParaRPr lang="en-US" sz="3200">
              <a:sym typeface="+mn-ea"/>
            </a:endParaRPr>
          </a:p>
          <a:p>
            <a:r>
              <a:rPr lang="en-US" sz="3200">
                <a:sym typeface="+mn-ea"/>
              </a:rPr>
              <a:t>"Good" R-squared varies by field; lower values acceptable in data-rich areas.</a:t>
            </a:r>
            <a:endParaRPr lang="en-US" sz="3200">
              <a:sym typeface="+mn-ea"/>
            </a:endParaRPr>
          </a:p>
          <a:p>
            <a:r>
              <a:rPr lang="en-US" sz="3200">
                <a:sym typeface="+mn-ea"/>
              </a:rPr>
              <a:t>R-squared may miss fit quality with nonlinearity or outliers.</a:t>
            </a:r>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Adjusted R Squared</a:t>
            </a:r>
            <a:endParaRPr lang="en-US" sz="3200" b="1">
              <a:sym typeface="+mn-ea"/>
            </a:endParaRPr>
          </a:p>
          <a:p>
            <a:endParaRPr lang="en-US" sz="3200" b="1">
              <a:solidFill>
                <a:srgbClr val="0070C0"/>
              </a:solidFill>
              <a:sym typeface="+mn-ea"/>
            </a:endParaRPr>
          </a:p>
          <a:p>
            <a:endParaRPr lang="en-US" sz="3200" b="1">
              <a:solidFill>
                <a:srgbClr val="0070C0"/>
              </a:solidFill>
              <a:sym typeface="+mn-ea"/>
            </a:endParaRPr>
          </a:p>
          <a:p>
            <a:r>
              <a:rPr lang="en-US" sz="3200">
                <a:solidFill>
                  <a:schemeClr val="tx1"/>
                </a:solidFill>
                <a:sym typeface="+mn-ea"/>
              </a:rPr>
              <a:t>Where −</a:t>
            </a:r>
            <a:endParaRPr lang="en-US" sz="3200">
              <a:solidFill>
                <a:schemeClr val="tx1"/>
              </a:solidFill>
              <a:sym typeface="+mn-ea"/>
            </a:endParaRPr>
          </a:p>
          <a:p>
            <a:pPr lvl="1"/>
            <a:r>
              <a:rPr lang="en-US" sz="2740">
                <a:solidFill>
                  <a:schemeClr val="tx1"/>
                </a:solidFill>
                <a:sym typeface="+mn-ea"/>
              </a:rPr>
              <a:t>n = the number of points in your data sample.</a:t>
            </a:r>
            <a:endParaRPr lang="en-US" sz="2740">
              <a:solidFill>
                <a:schemeClr val="tx1"/>
              </a:solidFill>
              <a:sym typeface="+mn-ea"/>
            </a:endParaRPr>
          </a:p>
          <a:p>
            <a:pPr lvl="1"/>
            <a:r>
              <a:rPr lang="en-US" sz="2740">
                <a:solidFill>
                  <a:schemeClr val="tx1"/>
                </a:solidFill>
                <a:sym typeface="+mn-ea"/>
              </a:rPr>
              <a:t>k = the number of independent regressors, i.e. the number of variables in your model, excluding the constant.</a:t>
            </a:r>
            <a:endParaRPr lang="en-US" sz="2740">
              <a:solidFill>
                <a:schemeClr val="tx1"/>
              </a:solidFill>
              <a:sym typeface="+mn-ea"/>
            </a:endParaRPr>
          </a:p>
          <a:p>
            <a:endParaRPr lang="en-US" sz="2740" baseline="3000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pic>
        <p:nvPicPr>
          <p:cNvPr id="2" name="Picture 1"/>
          <p:cNvPicPr>
            <a:picLocks noChangeAspect="1"/>
          </p:cNvPicPr>
          <p:nvPr/>
        </p:nvPicPr>
        <p:blipFill>
          <a:blip r:embed="rId2"/>
          <a:stretch>
            <a:fillRect/>
          </a:stretch>
        </p:blipFill>
        <p:spPr>
          <a:xfrm>
            <a:off x="4019550" y="1511300"/>
            <a:ext cx="4963160" cy="12185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Adjusted R Squared</a:t>
            </a:r>
            <a:endParaRPr lang="en-US" sz="3200" b="1">
              <a:sym typeface="+mn-ea"/>
            </a:endParaRPr>
          </a:p>
          <a:p>
            <a:pPr lvl="1"/>
            <a:r>
              <a:rPr lang="en-US" sz="3200">
                <a:solidFill>
                  <a:schemeClr val="tx1"/>
                </a:solidFill>
                <a:sym typeface="+mn-ea"/>
              </a:rPr>
              <a:t>Adjusted R-squared adjusts the statistic based on the number of independent variables in the model</a:t>
            </a:r>
            <a:endParaRPr lang="en-US" sz="3200">
              <a:solidFill>
                <a:schemeClr val="tx1"/>
              </a:solidFill>
              <a:sym typeface="+mn-ea"/>
            </a:endParaRPr>
          </a:p>
          <a:p>
            <a:pPr lvl="1"/>
            <a:r>
              <a:rPr lang="en-US" sz="3200">
                <a:solidFill>
                  <a:schemeClr val="tx1"/>
                </a:solidFill>
                <a:sym typeface="+mn-ea"/>
              </a:rPr>
              <a:t>Adjusted R</a:t>
            </a:r>
            <a:r>
              <a:rPr lang="en-US" sz="3200" baseline="30000">
                <a:solidFill>
                  <a:schemeClr val="tx1"/>
                </a:solidFill>
                <a:sym typeface="+mn-ea"/>
              </a:rPr>
              <a:t>2 </a:t>
            </a:r>
            <a:r>
              <a:rPr lang="en-US" sz="3200">
                <a:solidFill>
                  <a:schemeClr val="tx1"/>
                </a:solidFill>
                <a:sym typeface="+mn-ea"/>
              </a:rPr>
              <a:t>also indicates how well terms fit a curve or line, but adjusts for the number of terms in a model.</a:t>
            </a:r>
            <a:endParaRPr lang="en-US" sz="3200">
              <a:solidFill>
                <a:schemeClr val="tx1"/>
              </a:solidFill>
              <a:sym typeface="+mn-ea"/>
            </a:endParaRPr>
          </a:p>
          <a:p>
            <a:pPr lvl="1"/>
            <a:r>
              <a:rPr lang="en-US" sz="3200">
                <a:solidFill>
                  <a:schemeClr val="tx1"/>
                </a:solidFill>
                <a:sym typeface="+mn-ea"/>
              </a:rPr>
              <a:t>If you add more and more useless variables to a model, adjusted r-squared will decrease. </a:t>
            </a:r>
            <a:endParaRPr lang="en-US" sz="3200">
              <a:solidFill>
                <a:schemeClr val="tx1"/>
              </a:solidFill>
              <a:sym typeface="+mn-ea"/>
            </a:endParaRPr>
          </a:p>
          <a:p>
            <a:pPr lvl="1"/>
            <a:r>
              <a:rPr lang="en-US" sz="3200">
                <a:solidFill>
                  <a:schemeClr val="tx1"/>
                </a:solidFill>
                <a:sym typeface="+mn-ea"/>
              </a:rPr>
              <a:t>If you add more useful variables, adjusted r-squared will increase.</a:t>
            </a:r>
            <a:endParaRPr lang="en-US" sz="3200">
              <a:solidFill>
                <a:schemeClr val="tx1"/>
              </a:solidFill>
              <a:sym typeface="+mn-ea"/>
            </a:endParaRPr>
          </a:p>
          <a:p>
            <a:pPr lvl="1"/>
            <a:r>
              <a:rPr lang="en-US" sz="3200">
                <a:solidFill>
                  <a:schemeClr val="tx1"/>
                </a:solidFill>
                <a:sym typeface="+mn-ea"/>
              </a:rPr>
              <a:t>Adjusted R</a:t>
            </a:r>
            <a:r>
              <a:rPr lang="en-US" sz="3200" baseline="30000">
                <a:solidFill>
                  <a:schemeClr val="tx1"/>
                </a:solidFill>
                <a:sym typeface="+mn-ea"/>
              </a:rPr>
              <a:t>2</a:t>
            </a:r>
            <a:r>
              <a:rPr lang="en-US" sz="3200">
                <a:solidFill>
                  <a:schemeClr val="tx1"/>
                </a:solidFill>
                <a:sym typeface="+mn-ea"/>
              </a:rPr>
              <a:t>  will always be less than or equal to R</a:t>
            </a:r>
            <a:r>
              <a:rPr lang="en-US" sz="3200" baseline="30000">
                <a:solidFill>
                  <a:schemeClr val="tx1"/>
                </a:solidFill>
                <a:sym typeface="+mn-ea"/>
              </a:rPr>
              <a:t>2</a:t>
            </a:r>
            <a:endParaRPr lang="en-US" sz="3200" baseline="3000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Adjusted R Squared</a:t>
            </a:r>
            <a:endParaRPr lang="en-US" sz="3200" b="1">
              <a:sym typeface="+mn-ea"/>
            </a:endParaRPr>
          </a:p>
          <a:p>
            <a:pPr lvl="1"/>
            <a:r>
              <a:rPr lang="en-US" sz="3200" b="1">
                <a:solidFill>
                  <a:schemeClr val="tx1"/>
                </a:solidFill>
                <a:sym typeface="+mn-ea"/>
              </a:rPr>
              <a:t>Problem Statement</a:t>
            </a:r>
            <a:r>
              <a:rPr lang="en-US" sz="3200">
                <a:solidFill>
                  <a:schemeClr val="tx1"/>
                </a:solidFill>
                <a:sym typeface="+mn-ea"/>
              </a:rPr>
              <a:t> −</a:t>
            </a:r>
            <a:endParaRPr lang="en-US" sz="3200">
              <a:solidFill>
                <a:schemeClr val="tx1"/>
              </a:solidFill>
              <a:sym typeface="+mn-ea"/>
            </a:endParaRPr>
          </a:p>
          <a:p>
            <a:pPr lvl="2"/>
            <a:r>
              <a:rPr lang="en-US" sz="3200">
                <a:solidFill>
                  <a:schemeClr val="tx1"/>
                </a:solidFill>
                <a:sym typeface="+mn-ea"/>
              </a:rPr>
              <a:t>A fund has a sample R-squared value close to 0.5 and it is doubtlessly offering higher risk adjusted returns with the sample size of 50 for 5 predictors. Find Adjusted R square value.</a:t>
            </a:r>
            <a:endParaRPr lang="en-US" sz="3200">
              <a:solidFill>
                <a:schemeClr val="tx1"/>
              </a:solidFill>
              <a:sym typeface="+mn-ea"/>
            </a:endParaRPr>
          </a:p>
          <a:p>
            <a:pPr lvl="1"/>
            <a:r>
              <a:rPr lang="en-US" sz="3200">
                <a:solidFill>
                  <a:schemeClr val="tx1"/>
                </a:solidFill>
                <a:sym typeface="+mn-ea"/>
              </a:rPr>
              <a:t>Sample size = 50 Number of predictor = 5 Sample R - square = 0.5.Substitute the qualities in the equation,</a:t>
            </a:r>
            <a:endParaRPr lang="en-US" sz="3200">
              <a:solidFill>
                <a:schemeClr val="tx1"/>
              </a:solidFill>
              <a:sym typeface="+mn-ea"/>
            </a:endParaRPr>
          </a:p>
          <a:p>
            <a:pPr lvl="1"/>
            <a:endParaRPr lang="en-US" sz="320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pic>
        <p:nvPicPr>
          <p:cNvPr id="2" name="Picture 1"/>
          <p:cNvPicPr>
            <a:picLocks noChangeAspect="1"/>
          </p:cNvPicPr>
          <p:nvPr/>
        </p:nvPicPr>
        <p:blipFill>
          <a:blip r:embed="rId2"/>
          <a:stretch>
            <a:fillRect/>
          </a:stretch>
        </p:blipFill>
        <p:spPr>
          <a:xfrm>
            <a:off x="1785620" y="4879975"/>
            <a:ext cx="10040620" cy="10344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p-Value, </a:t>
            </a:r>
            <a:endParaRPr lang="en-US" sz="3200" b="1">
              <a:sym typeface="+mn-ea"/>
            </a:endParaRPr>
          </a:p>
          <a:p>
            <a:endParaRPr lang="en-US" sz="2740" b="1">
              <a:solidFill>
                <a:srgbClr val="0070C0"/>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RMSE (Root Mean Squared Error):</a:t>
            </a:r>
            <a:r>
              <a:rPr lang="en-US" sz="3200">
                <a:sym typeface="+mn-ea"/>
              </a:rPr>
              <a:t> RMSE is the square root of the MSE and is commonly used to express the average magnitude of the prediction errors in the same units as the dependent variable. It provides a measure of the model's accuracy, and lower values indicate better performance.</a:t>
            </a:r>
            <a:endParaRPr lang="en-US" sz="3200">
              <a:sym typeface="+mn-ea"/>
            </a:endParaRPr>
          </a:p>
          <a:p>
            <a:r>
              <a:rPr lang="en-US" sz="3200" b="1">
                <a:sym typeface="+mn-ea"/>
              </a:rPr>
              <a:t>R Squared (Coefficient of Determination):</a:t>
            </a:r>
            <a:r>
              <a:rPr lang="en-US" sz="3200">
                <a:sym typeface="+mn-ea"/>
              </a:rPr>
              <a:t> R-squared is a statistical measure that represents the proportion of the variance in the dependent variable that is explained by the independent variables in the regression model. It ranges from 0 to 1, where 1 indicates that the model explains all the variance, and 0 indicates that the model doesn't explain any of the variance.</a:t>
            </a:r>
            <a:endParaRPr lang="en-US" sz="3200">
              <a:sym typeface="+mn-ea"/>
            </a:endParaRPr>
          </a:p>
          <a:p>
            <a:endParaRPr lang="en-US" sz="3200">
              <a:sym typeface="+mn-ea"/>
            </a:endParaRPr>
          </a:p>
          <a:p>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r>
              <a:rPr lang="en-US" sz="3200" b="1">
                <a:sym typeface="+mn-ea"/>
              </a:rPr>
              <a:t>Adjusted R Squared:</a:t>
            </a:r>
            <a:r>
              <a:rPr lang="en-US" sz="3200">
                <a:sym typeface="+mn-ea"/>
              </a:rPr>
              <a:t> Adjusted R-squared is a modified version of R-squared that takes into account the number of independent variables in the model. It penalizes the addition of irrelevant variables that might artificially inflate the R-squared value.</a:t>
            </a:r>
            <a:endParaRPr lang="en-US" sz="3200">
              <a:sym typeface="+mn-ea"/>
            </a:endParaRPr>
          </a:p>
          <a:p>
            <a:r>
              <a:rPr lang="en-US" sz="3200" b="1">
                <a:sym typeface="+mn-ea"/>
              </a:rPr>
              <a:t>p-Value:</a:t>
            </a:r>
            <a:r>
              <a:rPr lang="en-US" sz="3200">
                <a:sym typeface="+mn-ea"/>
              </a:rPr>
              <a:t> The p-value is a measure of the evidence against a null hypothesis in a statistical hypothesis test. In the context of regression analysis, p-values are used to determine whether the coefficients of the independent variables are statistically significant. A low p-value (typically below a significance level like 0.05) suggests that the variable has a significant impact on the dependent variable.</a:t>
            </a:r>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Regression</a:t>
            </a:r>
            <a:endParaRPr lang="en-US" sz="32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sz="3200">
                <a:sym typeface="+mn-ea"/>
              </a:rPr>
              <a:t> A Fraud Detection Classifier</a:t>
            </a:r>
            <a:endParaRPr lang="en-US" sz="3200">
              <a:sym typeface="+mn-ea"/>
            </a:endParaRPr>
          </a:p>
          <a:p>
            <a:pPr algn="l"/>
            <a:r>
              <a:rPr lang="en-US" sz="3200">
                <a:sym typeface="+mn-ea"/>
              </a:rPr>
              <a:t>Objective: To detect fraud claim </a:t>
            </a:r>
            <a:endParaRPr lang="en-US" sz="3200">
              <a:sym typeface="+mn-ea"/>
            </a:endParaRPr>
          </a:p>
          <a:p>
            <a:pPr algn="l"/>
            <a:r>
              <a:rPr lang="en-US" sz="3200">
                <a:sym typeface="+mn-ea"/>
              </a:rPr>
              <a:t>Assumption: </a:t>
            </a:r>
            <a:endParaRPr lang="en-US" sz="3200">
              <a:sym typeface="+mn-ea"/>
            </a:endParaRPr>
          </a:p>
          <a:p>
            <a:pPr lvl="1" algn="l"/>
            <a:r>
              <a:rPr lang="en-US" sz="2740">
                <a:sym typeface="+mn-ea"/>
              </a:rPr>
              <a:t>The output of your fraud detection model is the probability [0.0–1.0] that a transaction is fraudulent. </a:t>
            </a:r>
            <a:endParaRPr lang="en-US" sz="2740">
              <a:sym typeface="+mn-ea"/>
            </a:endParaRPr>
          </a:p>
          <a:p>
            <a:pPr lvl="1" algn="l"/>
            <a:r>
              <a:rPr lang="en-US" sz="2740">
                <a:sym typeface="+mn-ea"/>
              </a:rPr>
              <a:t>If this probability is below 0.5, you classify the transaction as </a:t>
            </a:r>
            <a:r>
              <a:rPr lang="en-US" sz="2740" b="1">
                <a:sym typeface="+mn-ea"/>
              </a:rPr>
              <a:t>non-fraudulent</a:t>
            </a:r>
            <a:r>
              <a:rPr lang="en-US" sz="2740">
                <a:sym typeface="+mn-ea"/>
              </a:rPr>
              <a:t>; otherwise, you classify the transaction as </a:t>
            </a:r>
            <a:r>
              <a:rPr lang="en-US" sz="2740" b="1">
                <a:sym typeface="+mn-ea"/>
              </a:rPr>
              <a:t>fraudulent</a:t>
            </a:r>
            <a:r>
              <a:rPr lang="en-US" sz="2740">
                <a:sym typeface="+mn-ea"/>
              </a:rPr>
              <a:t>.</a:t>
            </a:r>
            <a:endParaRPr lang="en-US" sz="2740">
              <a:sym typeface="+mn-ea"/>
            </a:endParaRPr>
          </a:p>
          <a:p>
            <a:pPr lvl="0" algn="l"/>
            <a:r>
              <a:rPr lang="en-US" sz="3195">
                <a:sym typeface="+mn-ea"/>
              </a:rPr>
              <a:t>Methodology</a:t>
            </a:r>
            <a:endParaRPr lang="en-US" sz="3195">
              <a:sym typeface="+mn-ea"/>
            </a:endParaRPr>
          </a:p>
          <a:p>
            <a:pPr lvl="1" algn="l"/>
            <a:r>
              <a:rPr lang="en-US" sz="2735">
                <a:sym typeface="+mn-ea"/>
              </a:rPr>
              <a:t>Collect 10,000 manually classified transactions, with 300 fraudulent transaction and 9,700 non-fraudulent transactions. </a:t>
            </a:r>
            <a:endParaRPr lang="en-US" sz="2735">
              <a:sym typeface="+mn-ea"/>
            </a:endParaRPr>
          </a:p>
          <a:p>
            <a:pPr lvl="1" algn="l"/>
            <a:r>
              <a:rPr lang="en-US" sz="2735">
                <a:sym typeface="+mn-ea"/>
              </a:rPr>
              <a:t>You run your classifier on every transaction, predict the class label (fraudulent or non-fraudulent) and </a:t>
            </a:r>
            <a:endParaRPr lang="en-US" sz="2735">
              <a:sym typeface="+mn-ea"/>
            </a:endParaRPr>
          </a:p>
          <a:p>
            <a:pPr lvl="1" algn="l"/>
            <a:r>
              <a:rPr lang="en-US" sz="2735">
                <a:sym typeface="+mn-ea"/>
              </a:rPr>
              <a:t>summarise the results in the following confusion matrix:</a:t>
            </a:r>
            <a:endParaRPr lang="en-US" sz="2735">
              <a:sym typeface="+mn-ea"/>
            </a:endParaRPr>
          </a:p>
          <a:p>
            <a:pPr lvl="0" algn="l"/>
            <a:endParaRPr lang="en-US" sz="319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sz="3200">
                <a:sym typeface="+mn-ea"/>
              </a:rPr>
              <a:t> </a:t>
            </a:r>
            <a:endParaRPr lang="en-US" sz="319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2" name="Picture 1"/>
          <p:cNvPicPr>
            <a:picLocks noChangeAspect="1"/>
          </p:cNvPicPr>
          <p:nvPr/>
        </p:nvPicPr>
        <p:blipFill>
          <a:blip r:embed="rId2"/>
          <a:stretch>
            <a:fillRect/>
          </a:stretch>
        </p:blipFill>
        <p:spPr>
          <a:xfrm>
            <a:off x="1253490" y="1790065"/>
            <a:ext cx="10302875" cy="4108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243330"/>
            <a:ext cx="10438765" cy="5337810"/>
          </a:xfrm>
        </p:spPr>
        <p:txBody>
          <a:bodyPr>
            <a:normAutofit fontScale="90000"/>
          </a:bodyPr>
          <a:p>
            <a:r>
              <a:rPr lang="en-US" b="1"/>
              <a:t>Data sparsity can arise for various reasons, including:</a:t>
            </a:r>
            <a:endParaRPr lang="en-US" b="1"/>
          </a:p>
          <a:p>
            <a:pPr lvl="1"/>
            <a:r>
              <a:rPr lang="en-US" b="1"/>
              <a:t>Rare Events:</a:t>
            </a:r>
            <a:r>
              <a:rPr lang="en-US"/>
              <a:t> In certain situations, events or occurrences might be rare, leading to sparse data. For example, in fraud detection, actual fraudulent transactions are much less common than legitimate ones.</a:t>
            </a:r>
            <a:endParaRPr lang="en-US"/>
          </a:p>
          <a:p>
            <a:pPr lvl="1"/>
            <a:r>
              <a:rPr lang="en-US" b="1"/>
              <a:t>High-Dimensional Data:</a:t>
            </a:r>
            <a:r>
              <a:rPr lang="en-US"/>
              <a:t> When dealing with data that has a high number of features or dimensions, it's more likely that some combinations of features will have few or no data points, leading to sparsity.</a:t>
            </a:r>
            <a:endParaRPr lang="en-US"/>
          </a:p>
          <a:p>
            <a:pPr lvl="1"/>
            <a:r>
              <a:rPr lang="en-US" b="1"/>
              <a:t>Cold-Start Problem:</a:t>
            </a:r>
            <a:r>
              <a:rPr lang="en-US"/>
              <a:t> In recommendation systems, when a new item or user is introduced to the system, there might be very little data available for making accurate recommendations.</a:t>
            </a:r>
            <a:endParaRPr lang="en-US"/>
          </a:p>
          <a:p>
            <a:pPr lvl="1"/>
            <a:r>
              <a:rPr lang="en-US" b="1"/>
              <a:t>Long-Tail Distribution:</a:t>
            </a:r>
            <a:r>
              <a:rPr lang="en-US"/>
              <a:t> In scenarios where the distribution of data follows a long-tail distribution, a few instances dominate, while the rest have minimal representation, leading to sparsity in the tail.</a:t>
            </a:r>
            <a:endParaRPr lang="en-US"/>
          </a:p>
          <a:p>
            <a:pPr lvl="1"/>
            <a:r>
              <a:rPr lang="en-US" b="1"/>
              <a:t>Sparse Sampling:</a:t>
            </a:r>
            <a:r>
              <a:rPr lang="en-US"/>
              <a:t> In experimental or observational studies, certain conditions or groups might be underrepresented due to limitations in data collection methods.</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sz="3200">
                <a:sym typeface="+mn-ea"/>
              </a:rPr>
              <a:t> A </a:t>
            </a:r>
            <a:r>
              <a:rPr lang="en-US" sz="3200" b="1">
                <a:sym typeface="+mn-ea"/>
              </a:rPr>
              <a:t>True Positive (TP=100)</a:t>
            </a:r>
            <a:r>
              <a:rPr lang="en-US" sz="3200">
                <a:sym typeface="+mn-ea"/>
              </a:rPr>
              <a:t> is an outcome where the model correctly predicts the positive (fraudulent) class. </a:t>
            </a:r>
            <a:endParaRPr lang="en-US" sz="3200">
              <a:sym typeface="+mn-ea"/>
            </a:endParaRPr>
          </a:p>
          <a:p>
            <a:pPr algn="l"/>
            <a:r>
              <a:rPr lang="en-US" sz="3200">
                <a:sym typeface="+mn-ea"/>
              </a:rPr>
              <a:t>A </a:t>
            </a:r>
            <a:r>
              <a:rPr lang="en-US" sz="3200" b="1">
                <a:sym typeface="+mn-ea"/>
              </a:rPr>
              <a:t>True Negative (TN=9,000)</a:t>
            </a:r>
            <a:r>
              <a:rPr lang="en-US" sz="3200">
                <a:sym typeface="+mn-ea"/>
              </a:rPr>
              <a:t> is an outcome where the model correctly predicts the negative (non-fraudulent) class.</a:t>
            </a:r>
            <a:endParaRPr lang="en-US" sz="3200">
              <a:sym typeface="+mn-ea"/>
            </a:endParaRPr>
          </a:p>
          <a:p>
            <a:pPr algn="l"/>
            <a:r>
              <a:rPr lang="en-US" sz="3200">
                <a:sym typeface="+mn-ea"/>
              </a:rPr>
              <a:t>A</a:t>
            </a:r>
            <a:r>
              <a:rPr lang="en-US" sz="3200" b="1">
                <a:sym typeface="+mn-ea"/>
              </a:rPr>
              <a:t> False Positive (FP=700) </a:t>
            </a:r>
            <a:r>
              <a:rPr lang="en-US" sz="3200">
                <a:sym typeface="+mn-ea"/>
              </a:rPr>
              <a:t>is an outcome where the model incorrectly predicts the positive (fraudulent) class. </a:t>
            </a:r>
            <a:endParaRPr lang="en-US" sz="3200">
              <a:sym typeface="+mn-ea"/>
            </a:endParaRPr>
          </a:p>
          <a:p>
            <a:pPr algn="l"/>
            <a:r>
              <a:rPr lang="en-US" sz="3200">
                <a:sym typeface="+mn-ea"/>
              </a:rPr>
              <a:t>A </a:t>
            </a:r>
            <a:r>
              <a:rPr lang="en-US" sz="3200" b="1">
                <a:sym typeface="+mn-ea"/>
              </a:rPr>
              <a:t>False Negative (FN=200)</a:t>
            </a:r>
            <a:r>
              <a:rPr lang="en-US" sz="3200">
                <a:sym typeface="+mn-ea"/>
              </a:rPr>
              <a:t> is an outcome where the model incorrectly predicts the negative (non-fraudulent) class.</a:t>
            </a:r>
            <a:endParaRPr lang="en-US" sz="3200">
              <a:sym typeface="+mn-ea"/>
            </a:endParaRPr>
          </a:p>
          <a:p>
            <a:pPr algn="l"/>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sz="3200">
                <a:sym typeface="+mn-ea"/>
              </a:rPr>
              <a:t> Accuracy: Correctly predicted values out of total given data.</a:t>
            </a:r>
            <a:endParaRPr lang="en-US" sz="3200">
              <a:sym typeface="+mn-ea"/>
            </a:endParaRPr>
          </a:p>
          <a:p>
            <a:pPr algn="l"/>
            <a:endParaRPr lang="en-US" sz="3200">
              <a:sym typeface="+mn-ea"/>
            </a:endParaRPr>
          </a:p>
          <a:p>
            <a:pPr algn="l"/>
            <a:endParaRPr lang="en-US" sz="3200">
              <a:sym typeface="+mn-ea"/>
            </a:endParaRPr>
          </a:p>
          <a:p>
            <a:pPr algn="l"/>
            <a:endParaRPr lang="en-US" sz="3200">
              <a:sym typeface="+mn-ea"/>
            </a:endParaRPr>
          </a:p>
          <a:p>
            <a:pPr algn="l"/>
            <a:endParaRPr lang="en-US" sz="3200">
              <a:sym typeface="+mn-ea"/>
            </a:endParaRPr>
          </a:p>
          <a:p>
            <a:pPr algn="l"/>
            <a:endParaRPr lang="en-US" sz="3200">
              <a:sym typeface="+mn-ea"/>
            </a:endParaRPr>
          </a:p>
          <a:p>
            <a:pPr algn="l"/>
            <a:endParaRPr lang="en-US" sz="3200">
              <a:sym typeface="+mn-ea"/>
            </a:endParaRPr>
          </a:p>
          <a:p>
            <a:pPr algn="l"/>
            <a:endParaRPr lang="en-US" sz="3200">
              <a:sym typeface="+mn-ea"/>
            </a:endParaRPr>
          </a:p>
          <a:p>
            <a:pPr algn="ctr"/>
            <a:r>
              <a:rPr lang="en-US" sz="3200" b="1">
                <a:sym typeface="+mn-ea"/>
              </a:rPr>
              <a:t>Accuracy = ?</a:t>
            </a:r>
            <a:endParaRPr lang="en-US" sz="3200">
              <a:sym typeface="+mn-ea"/>
            </a:endParaRPr>
          </a:p>
          <a:p>
            <a:pPr algn="l"/>
            <a:endParaRPr lang="en-US" sz="3200">
              <a:sym typeface="+mn-ea"/>
            </a:endParaRPr>
          </a:p>
          <a:p>
            <a:pPr algn="l"/>
            <a:endParaRPr lang="en-US" sz="32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2" name="Picture 1"/>
          <p:cNvPicPr>
            <a:picLocks noChangeAspect="1"/>
          </p:cNvPicPr>
          <p:nvPr/>
        </p:nvPicPr>
        <p:blipFill>
          <a:blip r:embed="rId2"/>
          <a:stretch>
            <a:fillRect/>
          </a:stretch>
        </p:blipFill>
        <p:spPr>
          <a:xfrm>
            <a:off x="3170555" y="1830705"/>
            <a:ext cx="6310630" cy="761365"/>
          </a:xfrm>
          <a:prstGeom prst="rect">
            <a:avLst/>
          </a:prstGeom>
        </p:spPr>
      </p:pic>
      <p:pic>
        <p:nvPicPr>
          <p:cNvPr id="7" name="Picture 6"/>
          <p:cNvPicPr>
            <a:picLocks noChangeAspect="1"/>
          </p:cNvPicPr>
          <p:nvPr/>
        </p:nvPicPr>
        <p:blipFill>
          <a:blip r:embed="rId3"/>
          <a:stretch>
            <a:fillRect/>
          </a:stretch>
        </p:blipFill>
        <p:spPr>
          <a:xfrm>
            <a:off x="3405505" y="2827655"/>
            <a:ext cx="6459220" cy="25755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b="1">
                <a:sym typeface="+mn-ea"/>
              </a:rPr>
              <a:t>Area Under Curve</a:t>
            </a:r>
            <a:endParaRPr lang="en-US" b="1">
              <a:sym typeface="+mn-ea"/>
            </a:endParaRPr>
          </a:p>
          <a:p>
            <a:pPr algn="l"/>
            <a:r>
              <a:rPr lang="en-US">
                <a:sym typeface="+mn-ea"/>
              </a:rPr>
              <a:t>Area Under Curve(AUC) is one of the most widely used metrics for evaluation. </a:t>
            </a:r>
            <a:endParaRPr lang="en-US">
              <a:sym typeface="+mn-ea"/>
            </a:endParaRPr>
          </a:p>
          <a:p>
            <a:pPr algn="l"/>
            <a:r>
              <a:rPr lang="en-US">
                <a:sym typeface="+mn-ea"/>
              </a:rPr>
              <a:t>It is used for binary classification problem. </a:t>
            </a:r>
            <a:endParaRPr lang="en-US">
              <a:sym typeface="+mn-ea"/>
            </a:endParaRPr>
          </a:p>
          <a:p>
            <a:pPr algn="l"/>
            <a:r>
              <a:rPr lang="en-US">
                <a:sym typeface="+mn-ea"/>
              </a:rPr>
              <a:t>AUC of a classifier is equal to the probability that the classifier will rank a randomly chosen positive example higher than a randomly chosen negative example. </a:t>
            </a:r>
            <a:endParaRPr lang="en-US">
              <a:sym typeface="+mn-ea"/>
            </a:endParaRPr>
          </a:p>
          <a:p>
            <a:pPr algn="l"/>
            <a:r>
              <a:rPr lang="en-US">
                <a:sym typeface="+mn-ea"/>
              </a:rPr>
              <a:t>Two basic terms used in AUC:</a:t>
            </a:r>
            <a:endParaRPr lang="en-US">
              <a:sym typeface="+mn-ea"/>
            </a:endParaRPr>
          </a:p>
          <a:p>
            <a:pPr lvl="1" algn="l"/>
            <a:r>
              <a:rPr lang="en-US" b="1">
                <a:sym typeface="+mn-ea"/>
              </a:rPr>
              <a:t>True Positive Rate (Sensitivity) </a:t>
            </a:r>
            <a:endParaRPr lang="en-US" b="1">
              <a:sym typeface="+mn-ea"/>
            </a:endParaRPr>
          </a:p>
          <a:p>
            <a:pPr lvl="1" algn="l"/>
            <a:r>
              <a:rPr lang="en-US" b="1">
                <a:sym typeface="+mn-ea"/>
              </a:rPr>
              <a:t>True Negative Rate (Specificity)</a:t>
            </a:r>
            <a:endParaRPr lang="en-US"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b="1">
                <a:sym typeface="+mn-ea"/>
              </a:rPr>
              <a:t>Area Under Curve</a:t>
            </a:r>
            <a:endParaRPr lang="en-US" b="1">
              <a:sym typeface="+mn-ea"/>
            </a:endParaRPr>
          </a:p>
          <a:p>
            <a:pPr algn="l"/>
            <a:r>
              <a:rPr lang="en-US">
                <a:sym typeface="+mn-ea"/>
              </a:rPr>
              <a:t>Few basic terms used in AUC:</a:t>
            </a:r>
            <a:endParaRPr lang="en-US">
              <a:sym typeface="+mn-ea"/>
            </a:endParaRPr>
          </a:p>
          <a:p>
            <a:pPr lvl="1" algn="l"/>
            <a:r>
              <a:rPr lang="en-US" b="1">
                <a:sym typeface="+mn-ea"/>
              </a:rPr>
              <a:t>True Positive Rate (Sensitivity) :</a:t>
            </a:r>
            <a:r>
              <a:rPr lang="en-US">
                <a:sym typeface="+mn-ea"/>
              </a:rPr>
              <a:t> True Positive Rate is defined as TP/ (FN+TP). True Positive Rate corresponds to the proportion of positive data points that are correctly considered as positive, with respect to all positive data points.</a:t>
            </a:r>
            <a:endParaRPr lang="en-US">
              <a:sym typeface="+mn-ea"/>
            </a:endParaRPr>
          </a:p>
          <a:p>
            <a:pPr lvl="1" algn="l"/>
            <a:endParaRPr lang="en-US">
              <a:sym typeface="+mn-ea"/>
            </a:endParaRPr>
          </a:p>
          <a:p>
            <a:pPr lvl="1" algn="l"/>
            <a:endParaRPr lang="en-US">
              <a:sym typeface="+mn-ea"/>
            </a:endParaRPr>
          </a:p>
          <a:p>
            <a:pPr lvl="1" algn="l"/>
            <a:endParaRPr lang="en-US">
              <a:sym typeface="+mn-ea"/>
            </a:endParaRPr>
          </a:p>
          <a:p>
            <a:pPr lvl="1" algn="l"/>
            <a:r>
              <a:rPr lang="en-US" b="1">
                <a:sym typeface="+mn-ea"/>
              </a:rPr>
              <a:t>True Negative Rate (Specificity) :</a:t>
            </a:r>
            <a:r>
              <a:rPr lang="en-US">
                <a:sym typeface="+mn-ea"/>
              </a:rPr>
              <a:t> True Negative Rate is defined as TN / (FP+TN). False Positive Rate corresponds to the proportion of negative data points that are correctly considered as negative, with respect to all negative data points.</a:t>
            </a:r>
            <a:endParaRPr lang="en-US">
              <a:sym typeface="+mn-ea"/>
            </a:endParaRPr>
          </a:p>
          <a:p>
            <a:pPr lvl="1" algn="l"/>
            <a:endParaRPr lang="en-US">
              <a:sym typeface="+mn-ea"/>
            </a:endParaRPr>
          </a:p>
          <a:p>
            <a:pPr lvl="1" algn="l"/>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2" name="Picture 1"/>
          <p:cNvPicPr>
            <a:picLocks noChangeAspect="1"/>
          </p:cNvPicPr>
          <p:nvPr/>
        </p:nvPicPr>
        <p:blipFill>
          <a:blip r:embed="rId2"/>
          <a:stretch>
            <a:fillRect/>
          </a:stretch>
        </p:blipFill>
        <p:spPr>
          <a:xfrm>
            <a:off x="2546350" y="3192145"/>
            <a:ext cx="7098665" cy="709930"/>
          </a:xfrm>
          <a:prstGeom prst="rect">
            <a:avLst/>
          </a:prstGeom>
        </p:spPr>
      </p:pic>
      <p:pic>
        <p:nvPicPr>
          <p:cNvPr id="6" name="Picture 5"/>
          <p:cNvPicPr>
            <a:picLocks noChangeAspect="1"/>
          </p:cNvPicPr>
          <p:nvPr/>
        </p:nvPicPr>
        <p:blipFill>
          <a:blip r:embed="rId3"/>
          <a:stretch>
            <a:fillRect/>
          </a:stretch>
        </p:blipFill>
        <p:spPr>
          <a:xfrm>
            <a:off x="2734310" y="5419090"/>
            <a:ext cx="7152640" cy="6940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b="1">
                <a:sym typeface="+mn-ea"/>
              </a:rPr>
              <a:t>Area Under Curve</a:t>
            </a:r>
            <a:endParaRPr lang="en-US" b="1">
              <a:sym typeface="+mn-ea"/>
            </a:endParaRPr>
          </a:p>
          <a:p>
            <a:pPr lvl="1" algn="l"/>
            <a:r>
              <a:rPr lang="en-US" b="1">
                <a:sym typeface="+mn-ea"/>
              </a:rPr>
              <a:t>False Positive Rate : </a:t>
            </a:r>
            <a:r>
              <a:rPr lang="en-US">
                <a:sym typeface="+mn-ea"/>
              </a:rPr>
              <a:t>False Positive Rate is defined as FP / (FP+TN). False Positive Rate corresponds to the proportion of negative data points that are mistakenly considered as positive, with respect to all negative data points.</a:t>
            </a:r>
            <a:endParaRPr lang="en-US">
              <a:sym typeface="+mn-ea"/>
            </a:endParaRPr>
          </a:p>
          <a:p>
            <a:pPr lvl="2" algn="l"/>
            <a:endParaRPr lang="en-US">
              <a:sym typeface="+mn-ea"/>
            </a:endParaRPr>
          </a:p>
          <a:p>
            <a:pPr lvl="2" algn="l"/>
            <a:endParaRPr lang="en-US">
              <a:sym typeface="+mn-ea"/>
            </a:endParaRPr>
          </a:p>
          <a:p>
            <a:pPr lvl="2" algn="l"/>
            <a:endParaRPr lang="en-US">
              <a:sym typeface="+mn-ea"/>
            </a:endParaRPr>
          </a:p>
          <a:p>
            <a:pPr lvl="2" algn="l"/>
            <a:endParaRPr lang="en-US">
              <a:sym typeface="+mn-ea"/>
            </a:endParaRPr>
          </a:p>
          <a:p>
            <a:pPr lvl="0" algn="l"/>
            <a:r>
              <a:rPr lang="en-US">
                <a:sym typeface="+mn-ea"/>
              </a:rPr>
              <a:t>False Positive Rate and True Positive Rate both have values in the range [0, 1]. </a:t>
            </a:r>
            <a:endParaRPr lang="en-US">
              <a:sym typeface="+mn-ea"/>
            </a:endParaRPr>
          </a:p>
          <a:p>
            <a:pPr lvl="0" algn="l"/>
            <a:r>
              <a:rPr lang="en-US">
                <a:sym typeface="+mn-ea"/>
              </a:rPr>
              <a:t>FPR and TPR both are computed at varying threshold values such as (0.00, 0.02, 0.04, …., 1.00) and a graph is drawn. </a:t>
            </a:r>
            <a:endParaRPr lang="en-US">
              <a:sym typeface="+mn-ea"/>
            </a:endParaRPr>
          </a:p>
          <a:p>
            <a:pPr lvl="0" algn="l"/>
            <a:r>
              <a:rPr lang="en-US">
                <a:sym typeface="+mn-ea"/>
              </a:rPr>
              <a:t>AUC is the area under the curve of plot False Positive Rate vs True Positive Rate at different points in [0, 1].</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8" name="Picture 7"/>
          <p:cNvPicPr>
            <a:picLocks noChangeAspect="1"/>
          </p:cNvPicPr>
          <p:nvPr/>
        </p:nvPicPr>
        <p:blipFill>
          <a:blip r:embed="rId2"/>
          <a:stretch>
            <a:fillRect/>
          </a:stretch>
        </p:blipFill>
        <p:spPr>
          <a:xfrm>
            <a:off x="2848610" y="2936240"/>
            <a:ext cx="7029450" cy="6832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algn="l"/>
            <a:r>
              <a:rPr lang="en-US" b="1">
                <a:sym typeface="+mn-ea"/>
              </a:rPr>
              <a:t>Area Under Curve</a:t>
            </a:r>
            <a:endParaRPr lang="en-US" b="1">
              <a:sym typeface="+mn-ea"/>
            </a:endParaRPr>
          </a:p>
          <a:p>
            <a:pPr algn="l"/>
            <a:r>
              <a:rPr lang="en-US">
                <a:sym typeface="+mn-ea"/>
              </a:rPr>
              <a:t>As evident, AUC has a range of [0, 1]. The greater the value, the better is the performance of our model.</a:t>
            </a:r>
            <a:endParaRPr lang="en-US">
              <a:sym typeface="+mn-ea"/>
            </a:endParaRPr>
          </a:p>
          <a:p>
            <a:pPr lvl="1" algn="l"/>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rcRect l="3375" t="7458" r="7750" b="1667"/>
          <a:stretch>
            <a:fillRect/>
          </a:stretch>
        </p:blipFill>
        <p:spPr>
          <a:xfrm>
            <a:off x="3353435" y="2343785"/>
            <a:ext cx="5250180" cy="40265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F1-Score:</a:t>
            </a:r>
            <a:endParaRPr lang="en-US" sz="2400" b="1">
              <a:sym typeface="+mn-ea"/>
            </a:endParaRPr>
          </a:p>
          <a:p>
            <a:pPr lvl="1" algn="l"/>
            <a:r>
              <a:rPr lang="en-US">
                <a:sym typeface="+mn-ea"/>
              </a:rPr>
              <a:t>F1 Score is used to measure a test’s accuracy</a:t>
            </a:r>
            <a:endParaRPr lang="en-US">
              <a:sym typeface="+mn-ea"/>
            </a:endParaRPr>
          </a:p>
          <a:p>
            <a:pPr lvl="1" algn="l"/>
            <a:r>
              <a:rPr lang="en-US">
                <a:sym typeface="+mn-ea"/>
              </a:rPr>
              <a:t>F1 Score is the Harmonic Mean between precision and recall. </a:t>
            </a:r>
            <a:endParaRPr lang="en-US">
              <a:sym typeface="+mn-ea"/>
            </a:endParaRPr>
          </a:p>
          <a:p>
            <a:pPr lvl="1" algn="l"/>
            <a:r>
              <a:rPr lang="en-US">
                <a:sym typeface="+mn-ea"/>
              </a:rPr>
              <a:t>The range for F1 Score is [0, 1]. </a:t>
            </a:r>
            <a:endParaRPr lang="en-US">
              <a:sym typeface="+mn-ea"/>
            </a:endParaRPr>
          </a:p>
          <a:p>
            <a:pPr lvl="1" algn="l"/>
            <a:r>
              <a:rPr lang="en-US">
                <a:sym typeface="+mn-ea"/>
              </a:rPr>
              <a:t>It tells you how precise your classifier is (how many instances it classifies correctly), as well as how robust it is (it does not miss a significant number of instances).</a:t>
            </a:r>
            <a:endParaRPr lang="en-US">
              <a:sym typeface="+mn-ea"/>
            </a:endParaRPr>
          </a:p>
          <a:p>
            <a:pPr lvl="1" algn="l"/>
            <a:r>
              <a:rPr lang="en-US">
                <a:sym typeface="+mn-ea"/>
              </a:rPr>
              <a:t>High precision but lower recall, gives you an extremely accurate, but it then misses a large number of instances that are difficult to classify. </a:t>
            </a:r>
            <a:endParaRPr lang="en-US">
              <a:sym typeface="+mn-ea"/>
            </a:endParaRPr>
          </a:p>
          <a:p>
            <a:pPr lvl="1" algn="l"/>
            <a:r>
              <a:rPr lang="en-US">
                <a:sym typeface="+mn-ea"/>
              </a:rPr>
              <a:t>The greater the F1 Score, the better is the performance of our model. </a:t>
            </a:r>
            <a:endParaRPr lang="en-US">
              <a:sym typeface="+mn-ea"/>
            </a:endParaRPr>
          </a:p>
          <a:p>
            <a:pPr lvl="1" algn="l"/>
            <a:r>
              <a:rPr lang="en-US">
                <a:sym typeface="+mn-ea"/>
              </a:rPr>
              <a:t>Mathematically, it can be expressed as :</a:t>
            </a:r>
            <a:endParaRPr lang="en-US">
              <a:sym typeface="+mn-ea"/>
            </a:endParaRPr>
          </a:p>
          <a:p>
            <a:pPr lvl="1" algn="l"/>
            <a:endParaRPr lang="en-US">
              <a:sym typeface="+mn-ea"/>
            </a:endParaRPr>
          </a:p>
          <a:p>
            <a:pPr lvl="1" algn="l"/>
            <a:endParaRPr lang="en-US">
              <a:sym typeface="+mn-ea"/>
            </a:endParaRPr>
          </a:p>
          <a:p>
            <a:pPr lvl="1" algn="l"/>
            <a:endParaRPr lang="en-US">
              <a:sym typeface="+mn-ea"/>
            </a:endParaRPr>
          </a:p>
          <a:p>
            <a:pPr lvl="1" algn="l"/>
            <a:r>
              <a:rPr lang="en-US">
                <a:sym typeface="+mn-ea"/>
              </a:rPr>
              <a:t>F1 Score tries to find the balance between precision and recall.</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Picture 5"/>
          <p:cNvPicPr>
            <a:picLocks noChangeAspect="1"/>
          </p:cNvPicPr>
          <p:nvPr/>
        </p:nvPicPr>
        <p:blipFill>
          <a:blip r:embed="rId2"/>
          <a:stretch>
            <a:fillRect/>
          </a:stretch>
        </p:blipFill>
        <p:spPr>
          <a:xfrm>
            <a:off x="3934460" y="5292725"/>
            <a:ext cx="4323080" cy="10636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Precision : </a:t>
            </a:r>
            <a:r>
              <a:rPr lang="en-US" sz="2400">
                <a:sym typeface="+mn-ea"/>
              </a:rPr>
              <a:t>It is the number of correct positive results divided by the number of positive results predicted by the classifier.</a:t>
            </a:r>
            <a:endParaRPr lang="en-US" sz="2400">
              <a:sym typeface="+mn-ea"/>
            </a:endParaRPr>
          </a:p>
          <a:p>
            <a:pPr lvl="1" algn="l"/>
            <a:endParaRPr lang="en-US" sz="2400">
              <a:sym typeface="+mn-ea"/>
            </a:endParaRPr>
          </a:p>
          <a:p>
            <a:pPr lvl="1" algn="l"/>
            <a:endParaRPr lang="en-US" sz="2400">
              <a:sym typeface="+mn-ea"/>
            </a:endParaRPr>
          </a:p>
          <a:p>
            <a:pPr lvl="0" algn="l"/>
            <a:endParaRPr lang="en-US" b="1">
              <a:sym typeface="+mn-ea"/>
            </a:endParaRPr>
          </a:p>
          <a:p>
            <a:pPr lvl="0" algn="l"/>
            <a:r>
              <a:rPr lang="en-US" b="1">
                <a:sym typeface="+mn-ea"/>
              </a:rPr>
              <a:t>Recall :</a:t>
            </a:r>
            <a:r>
              <a:rPr lang="en-US">
                <a:sym typeface="+mn-ea"/>
              </a:rPr>
              <a:t> It is the number of correct positive results divided by the number of all relevant samples (all samples that should have been identified as positive).</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3581400" y="2218690"/>
            <a:ext cx="5695315" cy="624205"/>
          </a:xfrm>
          <a:prstGeom prst="rect">
            <a:avLst/>
          </a:prstGeom>
        </p:spPr>
      </p:pic>
      <p:pic>
        <p:nvPicPr>
          <p:cNvPr id="8" name="Picture 7"/>
          <p:cNvPicPr>
            <a:picLocks noChangeAspect="1"/>
          </p:cNvPicPr>
          <p:nvPr/>
        </p:nvPicPr>
        <p:blipFill>
          <a:blip r:embed="rId3"/>
          <a:stretch>
            <a:fillRect/>
          </a:stretch>
        </p:blipFill>
        <p:spPr>
          <a:xfrm>
            <a:off x="3147695" y="4758055"/>
            <a:ext cx="6562090" cy="7429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a:sym typeface="+mn-ea"/>
              </a:rPr>
              <a:t>Cross validation is a technique used in machine learning to evaluate the performance of a model on unseen data. </a:t>
            </a:r>
            <a:endParaRPr lang="en-US" sz="2400">
              <a:sym typeface="+mn-ea"/>
            </a:endParaRPr>
          </a:p>
          <a:p>
            <a:pPr lvl="0" algn="l"/>
            <a:r>
              <a:rPr lang="en-US" sz="2400">
                <a:sym typeface="+mn-ea"/>
              </a:rPr>
              <a:t>It involves dividing the available data into multiple folds or subsets, using one of these folds as a validation set, and training the model on the remaining folds. </a:t>
            </a:r>
            <a:endParaRPr lang="en-US" sz="2400">
              <a:sym typeface="+mn-ea"/>
            </a:endParaRPr>
          </a:p>
          <a:p>
            <a:pPr lvl="0" algn="l"/>
            <a:r>
              <a:rPr lang="en-US" sz="2400">
                <a:sym typeface="+mn-ea"/>
              </a:rPr>
              <a:t>This process is repeated multiple times, each time using a different fold as the validation set. </a:t>
            </a:r>
            <a:endParaRPr lang="en-US" sz="2400">
              <a:sym typeface="+mn-ea"/>
            </a:endParaRPr>
          </a:p>
          <a:p>
            <a:pPr lvl="0" algn="l"/>
            <a:r>
              <a:rPr lang="en-US" sz="2400">
                <a:sym typeface="+mn-ea"/>
              </a:rPr>
              <a:t>Finally, the results from each validation step are averaged to produce a more robust estimate of the model’s performance.</a:t>
            </a:r>
            <a:endParaRPr lang="en-US" sz="2400">
              <a:sym typeface="+mn-ea"/>
            </a:endParaRPr>
          </a:p>
          <a:p>
            <a:pPr lvl="0" algn="l"/>
            <a:r>
              <a:rPr lang="en-US" sz="2400">
                <a:sym typeface="+mn-ea"/>
              </a:rPr>
              <a:t>The main purpose of cross validation is to </a:t>
            </a:r>
            <a:r>
              <a:rPr lang="en-US" sz="2400" b="1">
                <a:sym typeface="+mn-ea"/>
              </a:rPr>
              <a:t>prevent overfitting</a:t>
            </a:r>
            <a:r>
              <a:rPr lang="en-US" sz="2400">
                <a:sym typeface="+mn-ea"/>
              </a:rPr>
              <a:t>, which occurs when a model is trained too well on the training data and performs poorly on new, unseen data</a:t>
            </a:r>
            <a:endParaRPr lang="en-US" sz="2400">
              <a:sym typeface="+mn-ea"/>
            </a:endParaRPr>
          </a:p>
          <a:p>
            <a:pPr lvl="0" algn="l"/>
            <a:r>
              <a:rPr lang="en-US" sz="2400">
                <a:sym typeface="+mn-ea"/>
              </a:rPr>
              <a:t>Cross validation techniques: </a:t>
            </a:r>
            <a:r>
              <a:rPr lang="en-US" sz="2400" b="1">
                <a:sym typeface="+mn-ea"/>
              </a:rPr>
              <a:t>K-fold cross validation,</a:t>
            </a:r>
            <a:r>
              <a:rPr lang="en-US" sz="2400" b="1">
                <a:solidFill>
                  <a:schemeClr val="accent1">
                    <a:lumMod val="75000"/>
                  </a:schemeClr>
                </a:solidFill>
                <a:sym typeface="+mn-ea"/>
              </a:rPr>
              <a:t> leave-one-out cross validation, and stratified cross validation. </a:t>
            </a:r>
            <a:endParaRPr lang="en-US" sz="2400" b="1">
              <a:solidFill>
                <a:schemeClr val="accent1">
                  <a:lumMod val="75000"/>
                </a:schemeClr>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olidFill>
                  <a:schemeClr val="accent1">
                    <a:lumMod val="75000"/>
                  </a:schemeClr>
                </a:solidFill>
                <a:sym typeface="+mn-ea"/>
              </a:rPr>
              <a:t>Leave-One-Out Cross Validation (LOOCV)</a:t>
            </a:r>
            <a:endParaRPr lang="en-US" sz="2400" b="1">
              <a:solidFill>
                <a:schemeClr val="accent1">
                  <a:lumMod val="75000"/>
                </a:schemeClr>
              </a:solidFill>
              <a:sym typeface="+mn-ea"/>
            </a:endParaRPr>
          </a:p>
          <a:p>
            <a:pPr lvl="0" algn="l"/>
            <a:r>
              <a:rPr lang="en-US" sz="2400" b="1">
                <a:solidFill>
                  <a:schemeClr val="accent1">
                    <a:lumMod val="75000"/>
                  </a:schemeClr>
                </a:solidFill>
                <a:sym typeface="+mn-ea"/>
              </a:rPr>
              <a:t>Perform training on the whole data-set but leaves only one data-point of the available data-set and then iterates for each data-point. </a:t>
            </a:r>
            <a:endParaRPr lang="en-US" sz="2400" b="1">
              <a:solidFill>
                <a:schemeClr val="accent1">
                  <a:lumMod val="75000"/>
                </a:schemeClr>
              </a:solidFill>
              <a:sym typeface="+mn-ea"/>
            </a:endParaRPr>
          </a:p>
          <a:p>
            <a:pPr lvl="0" algn="l"/>
            <a:r>
              <a:rPr lang="en-US" sz="2400" b="1">
                <a:solidFill>
                  <a:schemeClr val="accent1">
                    <a:lumMod val="75000"/>
                  </a:schemeClr>
                </a:solidFill>
                <a:sym typeface="+mn-ea"/>
              </a:rPr>
              <a:t>Advantage: </a:t>
            </a:r>
            <a:endParaRPr lang="en-US" sz="2400" b="1">
              <a:solidFill>
                <a:schemeClr val="accent1">
                  <a:lumMod val="75000"/>
                </a:schemeClr>
              </a:solidFill>
              <a:sym typeface="+mn-ea"/>
            </a:endParaRPr>
          </a:p>
          <a:p>
            <a:pPr lvl="1" algn="l"/>
            <a:r>
              <a:rPr lang="en-US" sz="2055" b="1">
                <a:solidFill>
                  <a:schemeClr val="accent1">
                    <a:lumMod val="75000"/>
                  </a:schemeClr>
                </a:solidFill>
                <a:sym typeface="+mn-ea"/>
              </a:rPr>
              <a:t>Advantage of using this method is that we make use of all data points and hence it is low bias. </a:t>
            </a:r>
            <a:endParaRPr lang="en-US" sz="2055" b="1">
              <a:solidFill>
                <a:schemeClr val="accent1">
                  <a:lumMod val="75000"/>
                </a:schemeClr>
              </a:solidFill>
              <a:sym typeface="+mn-ea"/>
            </a:endParaRPr>
          </a:p>
          <a:p>
            <a:pPr lvl="0" algn="l"/>
            <a:r>
              <a:rPr lang="en-US" sz="2400" b="1">
                <a:solidFill>
                  <a:schemeClr val="accent1">
                    <a:lumMod val="75000"/>
                  </a:schemeClr>
                </a:solidFill>
                <a:sym typeface="+mn-ea"/>
              </a:rPr>
              <a:t>Drawback: </a:t>
            </a:r>
            <a:endParaRPr lang="en-US" sz="2400" b="1">
              <a:solidFill>
                <a:schemeClr val="accent1">
                  <a:lumMod val="75000"/>
                </a:schemeClr>
              </a:solidFill>
              <a:sym typeface="+mn-ea"/>
            </a:endParaRPr>
          </a:p>
          <a:p>
            <a:pPr lvl="1" algn="l"/>
            <a:r>
              <a:rPr lang="en-US" sz="2055" b="1">
                <a:solidFill>
                  <a:schemeClr val="accent1">
                    <a:lumMod val="75000"/>
                  </a:schemeClr>
                </a:solidFill>
                <a:sym typeface="+mn-ea"/>
              </a:rPr>
              <a:t>It leads to higher variation in the testing model as we are testing against one data point. If the data point is an outlier it can lead to higher variation. </a:t>
            </a:r>
            <a:endParaRPr lang="en-US" sz="2055" b="1">
              <a:solidFill>
                <a:schemeClr val="accent1">
                  <a:lumMod val="75000"/>
                </a:schemeClr>
              </a:solidFill>
              <a:sym typeface="+mn-ea"/>
            </a:endParaRPr>
          </a:p>
          <a:p>
            <a:pPr lvl="1" algn="l"/>
            <a:r>
              <a:rPr lang="en-US" sz="2055" b="1">
                <a:solidFill>
                  <a:schemeClr val="accent1">
                    <a:lumMod val="75000"/>
                  </a:schemeClr>
                </a:solidFill>
                <a:sym typeface="+mn-ea"/>
              </a:rPr>
              <a:t>It takes a lot of execution time as it iterates over ‘the number of data points’ times.</a:t>
            </a:r>
            <a:endParaRPr lang="en-US" sz="2055" b="1">
              <a:solidFill>
                <a:schemeClr val="accent1">
                  <a:lumMod val="75000"/>
                </a:schemeClr>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243330"/>
            <a:ext cx="10438765" cy="5337810"/>
          </a:xfrm>
        </p:spPr>
        <p:txBody>
          <a:bodyPr>
            <a:normAutofit fontScale="80000"/>
          </a:bodyPr>
          <a:p>
            <a:r>
              <a:rPr lang="en-US" b="1"/>
              <a:t>Techniques to address data sparsity</a:t>
            </a:r>
            <a:endParaRPr lang="en-US" b="1"/>
          </a:p>
          <a:p>
            <a:pPr lvl="1"/>
            <a:r>
              <a:rPr lang="en-US" b="1"/>
              <a:t>Feature Engineering: </a:t>
            </a:r>
            <a:r>
              <a:rPr lang="en-US"/>
              <a:t>Creating new features or combining existing ones can help alleviate sparsity by providing additional information.</a:t>
            </a:r>
            <a:endParaRPr lang="en-US"/>
          </a:p>
          <a:p>
            <a:pPr lvl="1"/>
            <a:r>
              <a:rPr lang="en-US" b="1"/>
              <a:t>Data Imputation: </a:t>
            </a:r>
            <a:r>
              <a:rPr lang="en-US"/>
              <a:t>Filling in missing or sparse data points using statistical methods or imputation algorithms can help create a more complete dataset.</a:t>
            </a:r>
            <a:endParaRPr lang="en-US"/>
          </a:p>
          <a:p>
            <a:pPr lvl="1"/>
            <a:r>
              <a:rPr lang="en-US" b="1"/>
              <a:t>Dimensionality Reduction: </a:t>
            </a:r>
            <a:r>
              <a:rPr lang="en-US"/>
              <a:t>Reducing the number of dimensions or features can help mitigate sparsity by reducing the number of combinations with limited data.</a:t>
            </a:r>
            <a:endParaRPr lang="en-US"/>
          </a:p>
          <a:p>
            <a:pPr lvl="1"/>
            <a:r>
              <a:rPr lang="en-US" b="1"/>
              <a:t>Regularization: </a:t>
            </a:r>
            <a:r>
              <a:rPr lang="en-US"/>
              <a:t>In machine learning models, regularization techniques like L1 regularization (Lasso) can help in feature selection and mitigate the impact of sparse features.</a:t>
            </a:r>
            <a:endParaRPr lang="en-US" b="1"/>
          </a:p>
          <a:p>
            <a:pPr lvl="1"/>
            <a:r>
              <a:rPr lang="en-US" b="1"/>
              <a:t>Ensemble Methods: </a:t>
            </a:r>
            <a:r>
              <a:rPr lang="en-US"/>
              <a:t>Combining predictions from multiple models or algorithms can help reduce the impact of sparsity on the overall predictive power.</a:t>
            </a:r>
            <a:endParaRPr lang="en-US"/>
          </a:p>
          <a:p>
            <a:pPr lvl="1"/>
            <a:r>
              <a:rPr lang="en-US" b="1"/>
              <a:t>Matrix Factorization: </a:t>
            </a:r>
            <a:r>
              <a:rPr lang="en-US"/>
              <a:t>In recommendation systems, matrix factorization techniques can help fill in missing values by learning latent factors from the available data.</a:t>
            </a:r>
            <a:endParaRPr lang="en-US"/>
          </a:p>
          <a:p>
            <a:pPr lvl="1"/>
            <a:r>
              <a:rPr lang="en-US" b="1"/>
              <a:t>Synthetic Data Generation: </a:t>
            </a:r>
            <a:r>
              <a:rPr lang="en-US"/>
              <a:t>Generating synthetic data points can help balance out the representation of different categories, especially in cases where certain categories are severely underrepresented.</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olidFill>
                  <a:schemeClr val="tx1"/>
                </a:solidFill>
                <a:sym typeface="+mn-ea"/>
              </a:rPr>
              <a:t>K-Fold Cross Validation </a:t>
            </a:r>
            <a:endParaRPr lang="en-US" sz="2400" b="1">
              <a:solidFill>
                <a:schemeClr val="tx1"/>
              </a:solidFill>
              <a:sym typeface="+mn-ea"/>
            </a:endParaRPr>
          </a:p>
          <a:p>
            <a:pPr lvl="0" algn="l"/>
            <a:r>
              <a:rPr lang="en-US" sz="2400">
                <a:solidFill>
                  <a:schemeClr val="tx1"/>
                </a:solidFill>
                <a:sym typeface="+mn-ea"/>
              </a:rPr>
              <a:t>In this method, we split the data-set into k number of subsets(known as folds) then we perform training on the all the subsets but leave one(k-1) subset for the evaluation of the trained model. </a:t>
            </a:r>
            <a:endParaRPr lang="en-US" sz="2400">
              <a:solidFill>
                <a:schemeClr val="tx1"/>
              </a:solidFill>
              <a:sym typeface="+mn-ea"/>
            </a:endParaRPr>
          </a:p>
          <a:p>
            <a:pPr lvl="0" algn="l"/>
            <a:r>
              <a:rPr lang="en-US" sz="2400">
                <a:solidFill>
                  <a:schemeClr val="tx1"/>
                </a:solidFill>
                <a:sym typeface="+mn-ea"/>
              </a:rPr>
              <a:t>In this method, we iterate k times with a different subset reserved for testing purpose each time.</a:t>
            </a:r>
            <a:endParaRPr lang="en-US" sz="2400">
              <a:solidFill>
                <a:schemeClr val="tx1"/>
              </a:solidFill>
              <a:sym typeface="+mn-ea"/>
            </a:endParaRPr>
          </a:p>
          <a:p>
            <a:pPr lvl="0" algn="l"/>
            <a:r>
              <a:rPr lang="en-US" sz="2400">
                <a:solidFill>
                  <a:schemeClr val="tx1"/>
                </a:solidFill>
                <a:sym typeface="+mn-ea"/>
              </a:rPr>
              <a:t>Note:</a:t>
            </a:r>
            <a:endParaRPr lang="en-US" sz="2400">
              <a:solidFill>
                <a:schemeClr val="tx1"/>
              </a:solidFill>
              <a:sym typeface="+mn-ea"/>
            </a:endParaRPr>
          </a:p>
          <a:p>
            <a:pPr lvl="1" algn="l"/>
            <a:r>
              <a:rPr lang="en-US" sz="2055">
                <a:solidFill>
                  <a:schemeClr val="tx1"/>
                </a:solidFill>
                <a:sym typeface="+mn-ea"/>
              </a:rPr>
              <a:t>It is always suggested that the value of k should be 10 as the lower value </a:t>
            </a:r>
            <a:endParaRPr lang="en-US" sz="2055">
              <a:solidFill>
                <a:schemeClr val="tx1"/>
              </a:solidFill>
              <a:sym typeface="+mn-ea"/>
            </a:endParaRPr>
          </a:p>
          <a:p>
            <a:pPr lvl="1" algn="l"/>
            <a:r>
              <a:rPr lang="en-US" sz="2055">
                <a:solidFill>
                  <a:schemeClr val="tx1"/>
                </a:solidFill>
                <a:sym typeface="+mn-ea"/>
              </a:rPr>
              <a:t>of k is takes towards validation and higher value of k leads to LOOCV method.</a:t>
            </a:r>
            <a:endParaRPr lang="en-US" sz="2055">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Content Placeholder 1"/>
          <p:cNvPicPr>
            <a:picLocks noChangeAspect="1"/>
          </p:cNvPicPr>
          <p:nvPr>
            <p:ph idx="1"/>
          </p:nvPr>
        </p:nvPicPr>
        <p:blipFill>
          <a:blip r:embed="rId2"/>
          <a:stretch>
            <a:fillRect/>
          </a:stretch>
        </p:blipFill>
        <p:spPr>
          <a:xfrm>
            <a:off x="2007235" y="1173480"/>
            <a:ext cx="7705725" cy="53378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olidFill>
                  <a:schemeClr val="tx1"/>
                </a:solidFill>
                <a:sym typeface="+mn-ea"/>
              </a:rPr>
              <a:t>Advantages of cross-validation:</a:t>
            </a:r>
            <a:endParaRPr lang="en-US" sz="3200" b="1">
              <a:solidFill>
                <a:schemeClr val="tx1"/>
              </a:solidFill>
              <a:sym typeface="+mn-ea"/>
            </a:endParaRPr>
          </a:p>
          <a:p>
            <a:pPr lvl="1" algn="l"/>
            <a:r>
              <a:rPr lang="en-US" sz="2800">
                <a:solidFill>
                  <a:schemeClr val="tx1"/>
                </a:solidFill>
                <a:sym typeface="+mn-ea"/>
              </a:rPr>
              <a:t>Overcoming Overfitting: Cross validation helps to prevent overfitting by providing a more robust estimate of the model’s performance on unseen data.</a:t>
            </a:r>
            <a:endParaRPr lang="en-US" sz="2800">
              <a:solidFill>
                <a:schemeClr val="tx1"/>
              </a:solidFill>
              <a:sym typeface="+mn-ea"/>
            </a:endParaRPr>
          </a:p>
          <a:p>
            <a:pPr lvl="1" algn="l"/>
            <a:r>
              <a:rPr lang="en-US" sz="2800">
                <a:solidFill>
                  <a:schemeClr val="tx1"/>
                </a:solidFill>
                <a:sym typeface="+mn-ea"/>
              </a:rPr>
              <a:t>Model Selection: Cross validation can be used to compare different models and select the one that performs the best on average.</a:t>
            </a:r>
            <a:endParaRPr lang="en-US" sz="2800">
              <a:solidFill>
                <a:schemeClr val="tx1"/>
              </a:solidFill>
              <a:sym typeface="+mn-ea"/>
            </a:endParaRPr>
          </a:p>
          <a:p>
            <a:pPr lvl="1" algn="l"/>
            <a:r>
              <a:rPr lang="en-US" sz="2800">
                <a:solidFill>
                  <a:schemeClr val="tx1"/>
                </a:solidFill>
                <a:sym typeface="+mn-ea"/>
              </a:rPr>
              <a:t>Hyperparameter tuning: Cross validation can be used to optimize the hyperparameters of a model, such as the regularization parameter, by selecting the values that result in the best performance on the validation set.</a:t>
            </a:r>
            <a:endParaRPr lang="en-US" sz="2800">
              <a:solidFill>
                <a:schemeClr val="tx1"/>
              </a:solidFill>
              <a:sym typeface="+mn-ea"/>
            </a:endParaRPr>
          </a:p>
          <a:p>
            <a:pPr lvl="1" algn="l"/>
            <a:r>
              <a:rPr lang="en-US" sz="2800">
                <a:solidFill>
                  <a:schemeClr val="tx1"/>
                </a:solidFill>
                <a:sym typeface="+mn-ea"/>
              </a:rPr>
              <a:t>Data Efficient: Cross validation allows the use of all the available data for both training and validation, making it a more data-efficient method compared to traditional validation techniques.</a:t>
            </a:r>
            <a:endParaRPr lang="en-US" sz="280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olidFill>
                  <a:schemeClr val="accent1"/>
                </a:solidFill>
                <a:sym typeface="+mn-ea"/>
              </a:rPr>
              <a:t>Stratified k-fold cross-validation</a:t>
            </a:r>
            <a:endParaRPr lang="en-US" sz="3200" b="1">
              <a:solidFill>
                <a:schemeClr val="accent1"/>
              </a:solidFill>
              <a:sym typeface="+mn-ea"/>
            </a:endParaRPr>
          </a:p>
          <a:p>
            <a:pPr lvl="1" algn="l"/>
            <a:r>
              <a:rPr lang="en-US" sz="2740">
                <a:solidFill>
                  <a:schemeClr val="accent1"/>
                </a:solidFill>
                <a:sym typeface="+mn-ea"/>
              </a:rPr>
              <a:t>This technique is similar to k-fold cross-validation with some little changes. This approach works on stratification concept, it is a process of rearranging the data to ensure that each fold or group is a good representative of the complete dataset. To deal with the bias and variance, it is one of the best approaches.</a:t>
            </a:r>
            <a:endParaRPr lang="en-US" sz="2740">
              <a:solidFill>
                <a:schemeClr val="accent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olidFill>
                  <a:schemeClr val="tx1"/>
                </a:solidFill>
                <a:sym typeface="+mn-ea"/>
              </a:rPr>
              <a:t>Disadvantages of Cross Validation:</a:t>
            </a:r>
            <a:endParaRPr lang="en-US" sz="3200" b="1">
              <a:solidFill>
                <a:schemeClr val="tx1"/>
              </a:solidFill>
              <a:sym typeface="+mn-ea"/>
            </a:endParaRPr>
          </a:p>
          <a:p>
            <a:pPr lvl="1" algn="l"/>
            <a:r>
              <a:rPr lang="en-US" sz="2740">
                <a:solidFill>
                  <a:schemeClr val="tx1"/>
                </a:solidFill>
                <a:sym typeface="+mn-ea"/>
              </a:rPr>
              <a:t>Computationally Expensive: Cross validation can be computationally expensive, especially when the number of folds is large or when the model is complex and requires a long time to train.</a:t>
            </a:r>
            <a:endParaRPr lang="en-US" sz="2740">
              <a:solidFill>
                <a:schemeClr val="tx1"/>
              </a:solidFill>
              <a:sym typeface="+mn-ea"/>
            </a:endParaRPr>
          </a:p>
          <a:p>
            <a:pPr lvl="1" algn="l"/>
            <a:r>
              <a:rPr lang="en-US" sz="2740">
                <a:solidFill>
                  <a:schemeClr val="tx1"/>
                </a:solidFill>
                <a:sym typeface="+mn-ea"/>
              </a:rPr>
              <a:t>Time-Consuming: Cross validation can be time-consuming, especially when there are many hyperparameters to tune or when multiple models need to be compared.</a:t>
            </a:r>
            <a:endParaRPr lang="en-US" sz="2740">
              <a:solidFill>
                <a:schemeClr val="tx1"/>
              </a:solidFill>
              <a:sym typeface="+mn-ea"/>
            </a:endParaRPr>
          </a:p>
          <a:p>
            <a:pPr lvl="1" algn="l"/>
            <a:r>
              <a:rPr lang="en-US" sz="2740">
                <a:solidFill>
                  <a:schemeClr val="tx1"/>
                </a:solidFill>
                <a:sym typeface="+mn-ea"/>
              </a:rPr>
              <a:t>Bias-Variance Tradeoff: The choice of the number of folds in cross validation can impact the bias-variance tradeoff, i.e., too few folds may result in high variance, while too many folds may result in high bias.</a:t>
            </a:r>
            <a:endParaRPr lang="en-US" sz="2740">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ym typeface="+mn-ea"/>
              </a:rPr>
              <a:t>RoC curve</a:t>
            </a:r>
            <a:endParaRPr lang="en-US" sz="2740" b="1">
              <a:solidFill>
                <a:schemeClr val="tx1"/>
              </a:solidFill>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ym typeface="+mn-ea"/>
              </a:rPr>
              <a:t>Hyper-Parameter Tuning Introduction</a:t>
            </a:r>
            <a:endParaRPr lang="en-US" sz="3200" b="1">
              <a:sym typeface="+mn-ea"/>
            </a:endParaRPr>
          </a:p>
          <a:p>
            <a:pPr lvl="1" algn="l"/>
            <a:r>
              <a:rPr lang="en-US" sz="2740">
                <a:sym typeface="+mn-ea"/>
              </a:rPr>
              <a:t>Hyperparameter tuning involves adjusting the parameters of a machine learning algorithm that are not learned from data but set before the learning process begins.</a:t>
            </a:r>
            <a:endParaRPr lang="en-US" sz="2740">
              <a:sym typeface="+mn-ea"/>
            </a:endParaRPr>
          </a:p>
          <a:p>
            <a:pPr lvl="1" algn="l"/>
            <a:endParaRPr lang="en-US" sz="2740">
              <a:sym typeface="+mn-ea"/>
            </a:endParaRPr>
          </a:p>
          <a:p>
            <a:pPr lvl="1" algn="l"/>
            <a:r>
              <a:rPr lang="en-US" sz="2740">
                <a:sym typeface="+mn-ea"/>
              </a:rPr>
              <a:t>It aims to find the best combination of hyperparameters that yields optimal performance for a given problem.</a:t>
            </a:r>
            <a:endParaRPr lang="en-US" sz="2740">
              <a:sym typeface="+mn-ea"/>
            </a:endParaRPr>
          </a:p>
          <a:p>
            <a:pPr lvl="1" algn="l"/>
            <a:endParaRPr lang="en-US" sz="2740">
              <a:sym typeface="+mn-ea"/>
            </a:endParaRPr>
          </a:p>
          <a:p>
            <a:pPr lvl="1" algn="l"/>
            <a:r>
              <a:rPr lang="en-US" sz="2740">
                <a:sym typeface="+mn-ea"/>
              </a:rPr>
              <a:t>Effective hyperparameter tuning can significantly improve the performance of machine learning models.</a:t>
            </a:r>
            <a:endParaRPr lang="en-US" sz="274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ym typeface="+mn-ea"/>
              </a:rPr>
              <a:t>Techniques for hyperparameter tuning:</a:t>
            </a:r>
            <a:endParaRPr lang="en-US" sz="3200" b="1">
              <a:sym typeface="+mn-ea"/>
            </a:endParaRPr>
          </a:p>
          <a:p>
            <a:pPr lvl="0" algn="l"/>
            <a:r>
              <a:rPr lang="en-US" sz="3200" b="1">
                <a:sym typeface="+mn-ea"/>
              </a:rPr>
              <a:t>Grid Search:</a:t>
            </a:r>
            <a:endParaRPr lang="en-US" sz="3200" b="1">
              <a:sym typeface="+mn-ea"/>
            </a:endParaRPr>
          </a:p>
          <a:p>
            <a:pPr lvl="1" algn="l"/>
            <a:r>
              <a:rPr lang="en-US" sz="2740">
                <a:sym typeface="+mn-ea"/>
              </a:rPr>
              <a:t>Involves defining a grid of possible hyperparameter values.</a:t>
            </a:r>
            <a:endParaRPr lang="en-US" sz="2740">
              <a:sym typeface="+mn-ea"/>
            </a:endParaRPr>
          </a:p>
          <a:p>
            <a:pPr lvl="1" algn="l"/>
            <a:r>
              <a:rPr lang="en-US" sz="2740">
                <a:sym typeface="+mn-ea"/>
              </a:rPr>
              <a:t>Systematically searches through all possible combinations.</a:t>
            </a:r>
            <a:endParaRPr lang="en-US" sz="2740">
              <a:sym typeface="+mn-ea"/>
            </a:endParaRPr>
          </a:p>
          <a:p>
            <a:pPr lvl="1" algn="l"/>
            <a:r>
              <a:rPr lang="en-US" sz="2740">
                <a:sym typeface="+mn-ea"/>
              </a:rPr>
              <a:t>Useful for a smaller set of hyperparameters.</a:t>
            </a:r>
            <a:endParaRPr lang="en-US" sz="2740">
              <a:sym typeface="+mn-ea"/>
            </a:endParaRPr>
          </a:p>
          <a:p>
            <a:pPr lvl="0" algn="l"/>
            <a:r>
              <a:rPr lang="en-US" sz="3200" b="1">
                <a:sym typeface="+mn-ea"/>
              </a:rPr>
              <a:t>Random Search:</a:t>
            </a:r>
            <a:endParaRPr lang="en-US" sz="3200" b="1">
              <a:sym typeface="+mn-ea"/>
            </a:endParaRPr>
          </a:p>
          <a:p>
            <a:pPr lvl="1" algn="l"/>
            <a:r>
              <a:rPr lang="en-US" sz="2740">
                <a:sym typeface="+mn-ea"/>
              </a:rPr>
              <a:t>Randomly samples hyperparameters from predefined distributions.</a:t>
            </a:r>
            <a:endParaRPr lang="en-US" sz="2740">
              <a:sym typeface="+mn-ea"/>
            </a:endParaRPr>
          </a:p>
          <a:p>
            <a:pPr lvl="1" algn="l"/>
            <a:r>
              <a:rPr lang="en-US" sz="2740">
                <a:sym typeface="+mn-ea"/>
              </a:rPr>
              <a:t>More efficient when searching over a large hyperparameter space.</a:t>
            </a:r>
            <a:endParaRPr lang="en-US" sz="2740">
              <a:sym typeface="+mn-ea"/>
            </a:endParaRPr>
          </a:p>
          <a:p>
            <a:pPr marL="0" lvl="0" indent="0" algn="l">
              <a:buNone/>
            </a:pPr>
            <a:endParaRPr lang="en-US" sz="320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3200" b="1">
                <a:sym typeface="+mn-ea"/>
              </a:rPr>
              <a:t>Techniques for hyperparameter tuning:</a:t>
            </a:r>
            <a:endParaRPr lang="en-US" sz="3200" b="1">
              <a:sym typeface="+mn-ea"/>
            </a:endParaRPr>
          </a:p>
          <a:p>
            <a:pPr lvl="0" algn="l"/>
            <a:r>
              <a:rPr lang="en-US" sz="3200" b="1">
                <a:sym typeface="+mn-ea"/>
              </a:rPr>
              <a:t>Grid Search:</a:t>
            </a:r>
            <a:endParaRPr lang="en-US" sz="3200" b="1">
              <a:sym typeface="+mn-ea"/>
            </a:endParaRPr>
          </a:p>
          <a:p>
            <a:pPr lvl="1" algn="l"/>
            <a:r>
              <a:rPr lang="en-US" sz="2740">
                <a:sym typeface="+mn-ea"/>
              </a:rPr>
              <a:t>Grid Search helps identify the combination of hyperparameters that results in the best performance for a given problem.</a:t>
            </a:r>
            <a:endParaRPr lang="en-US" sz="2740">
              <a:sym typeface="+mn-ea"/>
            </a:endParaRPr>
          </a:p>
          <a:p>
            <a:pPr marL="457200" lvl="1" indent="0" algn="l">
              <a:buNone/>
            </a:pPr>
            <a:endParaRPr lang="en-US" sz="274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125220"/>
            <a:ext cx="10997565" cy="5337810"/>
          </a:xfrm>
        </p:spPr>
        <p:txBody>
          <a:bodyPr>
            <a:noAutofit/>
          </a:bodyPr>
          <a:p>
            <a:pPr lvl="0" algn="l"/>
            <a:r>
              <a:rPr lang="en-US" b="1">
                <a:sym typeface="+mn-ea"/>
              </a:rPr>
              <a:t>Introduction of Deep Learning</a:t>
            </a:r>
            <a:endParaRPr lang="en-US" b="1">
              <a:sym typeface="+mn-ea"/>
            </a:endParaRPr>
          </a:p>
          <a:p>
            <a:pPr lvl="1" algn="l"/>
            <a:r>
              <a:rPr lang="en-US" sz="2800">
                <a:sym typeface="+mn-ea"/>
              </a:rPr>
              <a:t>Deep learning is a subset of machine learning that employs artificial neural networks to model and solve complex problems.</a:t>
            </a:r>
            <a:endParaRPr lang="en-US" sz="2800">
              <a:sym typeface="+mn-ea"/>
            </a:endParaRPr>
          </a:p>
          <a:p>
            <a:pPr lvl="1" algn="l"/>
            <a:r>
              <a:rPr lang="en-US" sz="2800">
                <a:sym typeface="+mn-ea"/>
              </a:rPr>
              <a:t>It is inspired by the structure and function of the human brain, using interconnected nodes (neurons) to process and learn from data.</a:t>
            </a:r>
            <a:endParaRPr lang="en-US" sz="2800">
              <a:sym typeface="+mn-ea"/>
            </a:endParaRPr>
          </a:p>
          <a:p>
            <a:pPr lvl="1" algn="l"/>
            <a:r>
              <a:rPr lang="en-US" sz="2800">
                <a:sym typeface="+mn-ea"/>
              </a:rPr>
              <a:t>Neural networks can have multiple layers, enabling them to learn hierarchical representations and capture intricate patterns in data.</a:t>
            </a:r>
            <a:endParaRPr lang="en-US" sz="2800">
              <a:sym typeface="+mn-ea"/>
            </a:endParaRPr>
          </a:p>
          <a:p>
            <a:pPr lvl="1" algn="l"/>
            <a:r>
              <a:rPr lang="en-US" sz="2800">
                <a:sym typeface="+mn-ea"/>
              </a:rPr>
              <a:t>Activation functions introduce non-linearity to neural networks, allowing them to model complex relationships in the data.</a:t>
            </a:r>
            <a:endParaRPr lang="en-US" sz="2800">
              <a:sym typeface="+mn-ea"/>
            </a:endParaRPr>
          </a:p>
          <a:p>
            <a:pPr lvl="1" algn="l"/>
            <a:r>
              <a:rPr lang="en-US" sz="2800">
                <a:sym typeface="+mn-ea"/>
              </a:rPr>
              <a:t>Backpropagation is a key algorithm in deep learning, adjusting network weights and biases to minimize prediction errors.</a:t>
            </a:r>
            <a:endParaRPr lang="en-US" sz="2800">
              <a:sym typeface="+mn-ea"/>
            </a:endParaRPr>
          </a:p>
          <a:p>
            <a:pPr lvl="0" algn="l"/>
            <a:endParaRPr lang="en-US" sz="2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059180" y="1243330"/>
            <a:ext cx="10438765" cy="5337810"/>
          </a:xfrm>
        </p:spPr>
        <p:txBody>
          <a:bodyPr>
            <a:normAutofit lnSpcReduction="20000"/>
          </a:bodyPr>
          <a:p>
            <a:r>
              <a:rPr lang="en-US" b="1">
                <a:sym typeface="+mn-ea"/>
              </a:rPr>
              <a:t>Distance concentration</a:t>
            </a:r>
            <a:endParaRPr lang="en-US" b="1"/>
          </a:p>
          <a:p>
            <a:pPr lvl="1"/>
            <a:r>
              <a:rPr lang="en-US"/>
              <a:t>In the context of machine learning, the term "distance concentration" could potentially refer to a phenomenon where distances between data points in a high-dimensional space become more concentrated or consistent. </a:t>
            </a:r>
            <a:endParaRPr lang="en-US"/>
          </a:p>
          <a:p>
            <a:pPr lvl="1"/>
            <a:r>
              <a:rPr lang="en-US"/>
              <a:t>This could imply that the data points are exhibiting certain patterns or clusters that are characterized by specific distances between them. </a:t>
            </a:r>
            <a:endParaRPr lang="en-US"/>
          </a:p>
          <a:p>
            <a:pPr lvl="1"/>
            <a:r>
              <a:rPr lang="en-US"/>
              <a:t>Such a phenomenon could have implications for various aspects of machine learning, such as clustering, anomaly detection, and feature selection.</a:t>
            </a:r>
            <a:endParaRPr lang="en-US"/>
          </a:p>
          <a:p>
            <a:pPr lvl="1"/>
            <a:r>
              <a:rPr lang="en-US"/>
              <a:t>For example, if data points in a high-dimensional space tend to cluster around specific distances from each other, it might suggest that certain groups or classes of data have inherent structures that are closely related in terms of their feature values. </a:t>
            </a:r>
            <a:endParaRPr lang="en-US"/>
          </a:p>
          <a:p>
            <a:pPr lvl="1"/>
            <a:r>
              <a:rPr lang="en-US"/>
              <a:t>This could be useful for tasks like clustering, where identifying groups of similar data points is important.</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a:sym typeface="+mn-ea"/>
              </a:rPr>
              <a:t>Gradient descent is an optimization technique that guides weight updates toward minimizing the loss function.</a:t>
            </a:r>
            <a:endParaRPr lang="en-US">
              <a:sym typeface="+mn-ea"/>
            </a:endParaRPr>
          </a:p>
          <a:p>
            <a:pPr lvl="0" algn="l"/>
            <a:r>
              <a:rPr lang="en-US">
                <a:sym typeface="+mn-ea"/>
              </a:rPr>
              <a:t>Convolutional Neural Networks (CNNs) are tailored for tasks involving grid-like data such as images, using convolutional layers to detect features.</a:t>
            </a:r>
            <a:endParaRPr lang="en-US">
              <a:sym typeface="+mn-ea"/>
            </a:endParaRPr>
          </a:p>
          <a:p>
            <a:pPr lvl="0" algn="l"/>
            <a:r>
              <a:rPr lang="en-US">
                <a:sym typeface="+mn-ea"/>
              </a:rPr>
              <a:t>Recurrent Neural Networks (RNNs) are used for sequential data, capturing temporal dependencies in applications like text and speech.</a:t>
            </a:r>
            <a:endParaRPr lang="en-US">
              <a:sym typeface="+mn-ea"/>
            </a:endParaRPr>
          </a:p>
          <a:p>
            <a:pPr lvl="0" algn="l"/>
            <a:r>
              <a:rPr lang="en-US">
                <a:sym typeface="+mn-ea"/>
              </a:rPr>
              <a:t>Long Short-Term Memory (LSTM) networks address the vanishing gradient problem in RNNs, handling long-range dependencies.</a:t>
            </a:r>
            <a:endParaRPr lang="en-US">
              <a:sym typeface="+mn-ea"/>
            </a:endParaRPr>
          </a:p>
          <a:p>
            <a:pPr lvl="0" algn="l"/>
            <a:r>
              <a:rPr lang="en-US">
                <a:sym typeface="+mn-ea"/>
              </a:rPr>
              <a:t>Generative Adversarial Networks (GANs) consist of two networks competing to generate realistic data, used for image generation and more.</a:t>
            </a:r>
            <a:endParaRPr lang="en-US">
              <a:sym typeface="+mn-ea"/>
            </a:endParaRPr>
          </a:p>
          <a:p>
            <a:pPr lvl="0" algn="l"/>
            <a:endParaRPr lang="en-US" sz="3200" b="1">
              <a:sym typeface="+mn-ea"/>
            </a:endParaRPr>
          </a:p>
          <a:p>
            <a:pPr lvl="0" algn="l"/>
            <a:endParaRPr lang="en-US" sz="320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015" y="1270635"/>
            <a:ext cx="10997565" cy="5337810"/>
          </a:xfrm>
        </p:spPr>
        <p:txBody>
          <a:bodyPr>
            <a:noAutofit/>
          </a:bodyPr>
          <a:p>
            <a:pPr lvl="0" algn="l"/>
            <a:r>
              <a:rPr lang="en-US">
                <a:sym typeface="+mn-ea"/>
              </a:rPr>
              <a:t>Transfer learning involves leveraging pre-trained models for new tasks, benefiting from existing learned representations.</a:t>
            </a:r>
            <a:endParaRPr lang="en-US">
              <a:sym typeface="+mn-ea"/>
            </a:endParaRPr>
          </a:p>
          <a:p>
            <a:pPr lvl="0" algn="l"/>
            <a:r>
              <a:rPr lang="en-US">
                <a:sym typeface="+mn-ea"/>
              </a:rPr>
              <a:t>Attention mechanisms focus on relevant parts of input data, enhancing sequence-to-sequence tasks like language translation.</a:t>
            </a:r>
            <a:endParaRPr lang="en-US">
              <a:sym typeface="+mn-ea"/>
            </a:endParaRPr>
          </a:p>
          <a:p>
            <a:pPr lvl="0" algn="l"/>
            <a:r>
              <a:rPr lang="en-US">
                <a:sym typeface="+mn-ea"/>
              </a:rPr>
              <a:t>Autoencoders are used for unsupervised learning and data compression, involving encoding and decoding data representations.</a:t>
            </a:r>
            <a:endParaRPr lang="en-US">
              <a:sym typeface="+mn-ea"/>
            </a:endParaRPr>
          </a:p>
          <a:p>
            <a:pPr lvl="0" algn="l"/>
            <a:r>
              <a:rPr lang="en-US">
                <a:sym typeface="+mn-ea"/>
              </a:rPr>
              <a:t>Deep learning finds applications in computer vision, natural language processing, healthcare, finance, gaming, and AI research.</a:t>
            </a:r>
            <a:endParaRPr lang="en-US">
              <a:sym typeface="+mn-ea"/>
            </a:endParaRPr>
          </a:p>
          <a:p>
            <a:pPr lvl="0" algn="l"/>
            <a:r>
              <a:rPr lang="en-US">
                <a:sym typeface="+mn-ea"/>
              </a:rPr>
              <a:t>It continues to advance with innovations in neural network architectures, optimization methods, and hardware acceleration.</a:t>
            </a:r>
            <a:endParaRPr lang="en-US">
              <a:sym typeface="+mn-ea"/>
            </a:endParaRPr>
          </a:p>
          <a:p>
            <a:pPr lvl="0" algn="l"/>
            <a:endParaRPr lang="en-US">
              <a:sym typeface="+mn-ea"/>
            </a:endParaRPr>
          </a:p>
          <a:p>
            <a:pPr lvl="0" algn="l"/>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a:sym typeface="+mn-ea"/>
              </a:rPr>
              <a:t>Classification</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Content Placeholder 5"/>
          <p:cNvPicPr>
            <a:picLocks noChangeAspect="1"/>
          </p:cNvPicPr>
          <p:nvPr>
            <p:ph idx="1"/>
          </p:nvPr>
        </p:nvPicPr>
        <p:blipFill>
          <a:blip r:embed="rId2"/>
          <a:srcRect r="17183" b="3468"/>
          <a:stretch>
            <a:fillRect/>
          </a:stretch>
        </p:blipFill>
        <p:spPr>
          <a:xfrm>
            <a:off x="1995805" y="1268095"/>
            <a:ext cx="8692515" cy="537908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Artificial Neural Network: </a:t>
            </a:r>
            <a:endParaRPr lang="en-US" sz="2740" b="1">
              <a:sym typeface="+mn-ea"/>
            </a:endParaRPr>
          </a:p>
          <a:p>
            <a:pPr lvl="1" algn="l"/>
            <a:r>
              <a:rPr lang="en-US" sz="2345">
                <a:sym typeface="+mn-ea"/>
              </a:rPr>
              <a:t>Neuron, Nerve structure and synapse, Artificial Neuron and its model,</a:t>
            </a:r>
            <a:endParaRPr lang="en-US" sz="2345">
              <a:sym typeface="+mn-ea"/>
            </a:endParaRPr>
          </a:p>
          <a:p>
            <a:pPr lvl="1" algn="l"/>
            <a:r>
              <a:rPr lang="en-US" sz="2345">
                <a:sym typeface="+mn-ea"/>
              </a:rPr>
              <a:t>activation functions, </a:t>
            </a:r>
            <a:endParaRPr lang="en-US" sz="2345">
              <a:sym typeface="+mn-ea"/>
            </a:endParaRPr>
          </a:p>
          <a:p>
            <a:pPr lvl="1" algn="l"/>
            <a:r>
              <a:rPr lang="en-US" sz="2345">
                <a:sym typeface="+mn-ea"/>
              </a:rPr>
              <a:t>Neural network architecture: </a:t>
            </a:r>
            <a:endParaRPr lang="en-US" sz="2345">
              <a:sym typeface="+mn-ea"/>
            </a:endParaRPr>
          </a:p>
          <a:p>
            <a:pPr lvl="2" algn="l"/>
            <a:r>
              <a:rPr lang="en-US" sz="1950">
                <a:sym typeface="+mn-ea"/>
              </a:rPr>
              <a:t>Single layer and Multilayer feed forward networks, </a:t>
            </a:r>
            <a:endParaRPr lang="en-US" sz="1950">
              <a:sym typeface="+mn-ea"/>
            </a:endParaRPr>
          </a:p>
          <a:p>
            <a:pPr lvl="2" algn="l"/>
            <a:r>
              <a:rPr lang="en-US" sz="1950">
                <a:sym typeface="+mn-ea"/>
              </a:rPr>
              <a:t>recurrent networks.</a:t>
            </a:r>
            <a:endParaRPr lang="en-US" sz="1950">
              <a:sym typeface="+mn-ea"/>
            </a:endParaRPr>
          </a:p>
          <a:p>
            <a:pPr lvl="1" algn="l"/>
            <a:r>
              <a:rPr lang="en-US" sz="2345">
                <a:sym typeface="+mn-ea"/>
              </a:rPr>
              <a:t>Various learning techniques; </a:t>
            </a:r>
            <a:endParaRPr lang="en-US" sz="2345">
              <a:sym typeface="+mn-ea"/>
            </a:endParaRPr>
          </a:p>
          <a:p>
            <a:pPr lvl="2" algn="l"/>
            <a:r>
              <a:rPr lang="en-US" sz="1950">
                <a:sym typeface="+mn-ea"/>
              </a:rPr>
              <a:t>Perception and Convergence rule, </a:t>
            </a:r>
            <a:endParaRPr lang="en-US" sz="1950">
              <a:sym typeface="+mn-ea"/>
            </a:endParaRPr>
          </a:p>
          <a:p>
            <a:pPr lvl="2" algn="l"/>
            <a:r>
              <a:rPr lang="en-US" sz="1950">
                <a:sym typeface="+mn-ea"/>
              </a:rPr>
              <a:t>Hebb Learning. </a:t>
            </a:r>
            <a:endParaRPr lang="en-US" sz="1950">
              <a:sym typeface="+mn-ea"/>
            </a:endParaRPr>
          </a:p>
          <a:p>
            <a:pPr lvl="2" algn="l"/>
            <a:r>
              <a:rPr lang="en-US" sz="1950">
                <a:sym typeface="+mn-ea"/>
              </a:rPr>
              <a:t>Perceptron’s, </a:t>
            </a:r>
            <a:endParaRPr lang="en-US" sz="1950">
              <a:sym typeface="+mn-ea"/>
            </a:endParaRPr>
          </a:p>
          <a:p>
            <a:pPr lvl="2" algn="l"/>
            <a:r>
              <a:rPr lang="en-US" sz="1950">
                <a:sym typeface="+mn-ea"/>
              </a:rPr>
              <a:t>Multilayer perceptron, </a:t>
            </a:r>
            <a:endParaRPr lang="en-US" sz="1950">
              <a:sym typeface="+mn-ea"/>
            </a:endParaRPr>
          </a:p>
          <a:p>
            <a:pPr lvl="1" algn="l"/>
            <a:r>
              <a:rPr lang="en-US" sz="2345">
                <a:sym typeface="+mn-ea"/>
              </a:rPr>
              <a:t>Gradient descent and the Delta rule, </a:t>
            </a:r>
            <a:endParaRPr lang="en-US" sz="2345">
              <a:sym typeface="+mn-ea"/>
            </a:endParaRPr>
          </a:p>
          <a:p>
            <a:pPr lvl="1" algn="l"/>
            <a:r>
              <a:rPr lang="en-US" sz="2345">
                <a:sym typeface="+mn-ea"/>
              </a:rPr>
              <a:t>Multilayer networks, </a:t>
            </a:r>
            <a:endParaRPr lang="en-US" sz="2345">
              <a:sym typeface="+mn-ea"/>
            </a:endParaRPr>
          </a:p>
          <a:p>
            <a:pPr lvl="1" algn="l"/>
            <a:r>
              <a:rPr lang="en-US" sz="2345">
                <a:sym typeface="+mn-ea"/>
              </a:rPr>
              <a:t>Derivation of Backpropagation Algorithm.</a:t>
            </a:r>
            <a:endParaRPr lang="en-US" sz="234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Artificial Neural Network: </a:t>
            </a:r>
            <a:endParaRPr lang="en-US" sz="2740" b="1">
              <a:sym typeface="+mn-ea"/>
            </a:endParaRPr>
          </a:p>
          <a:p>
            <a:pPr lvl="1" algn="l"/>
            <a:endParaRPr lang="en-US" sz="234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Picture 5"/>
          <p:cNvPicPr>
            <a:picLocks noChangeAspect="1"/>
          </p:cNvPicPr>
          <p:nvPr/>
        </p:nvPicPr>
        <p:blipFill>
          <a:blip r:embed="rId2"/>
          <a:stretch>
            <a:fillRect/>
          </a:stretch>
        </p:blipFill>
        <p:spPr>
          <a:xfrm>
            <a:off x="3122930" y="1492885"/>
            <a:ext cx="5945505" cy="48634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Artificial Neural Network: </a:t>
            </a:r>
            <a:endParaRPr lang="en-US" sz="2740" b="1">
              <a:sym typeface="+mn-ea"/>
            </a:endParaRPr>
          </a:p>
          <a:p>
            <a:pPr lvl="1" algn="l"/>
            <a:r>
              <a:rPr lang="en-US" sz="2345">
                <a:sym typeface="+mn-ea"/>
              </a:rPr>
              <a:t>An Artificial Neural Network (ANN) is a computational model </a:t>
            </a:r>
            <a:r>
              <a:rPr lang="en-US" sz="2345" b="1">
                <a:gradFill>
                  <a:gsLst>
                    <a:gs pos="0">
                      <a:srgbClr val="14CD68"/>
                    </a:gs>
                    <a:gs pos="100000">
                      <a:srgbClr val="0B6E38"/>
                    </a:gs>
                  </a:gsLst>
                  <a:lin scaled="0"/>
                </a:gradFill>
                <a:sym typeface="+mn-ea"/>
              </a:rPr>
              <a:t>inspired by the structure and functioning of biological neural networks in the human brain</a:t>
            </a:r>
            <a:r>
              <a:rPr lang="en-US" sz="2345">
                <a:sym typeface="+mn-ea"/>
              </a:rPr>
              <a:t>. </a:t>
            </a:r>
            <a:endParaRPr lang="en-US" sz="2345">
              <a:sym typeface="+mn-ea"/>
            </a:endParaRPr>
          </a:p>
          <a:p>
            <a:pPr lvl="1" algn="l"/>
            <a:r>
              <a:rPr lang="en-US" sz="2345">
                <a:sym typeface="+mn-ea"/>
              </a:rPr>
              <a:t>It is a key component of the field of machine learning and artificial intelligence. </a:t>
            </a:r>
            <a:endParaRPr lang="en-US" sz="2345">
              <a:sym typeface="+mn-ea"/>
            </a:endParaRPr>
          </a:p>
          <a:p>
            <a:pPr lvl="1" algn="l"/>
            <a:r>
              <a:rPr lang="en-US" sz="2345">
                <a:sym typeface="+mn-ea"/>
              </a:rPr>
              <a:t>ANNs are used to model complex relationships and patterns in data, and they excel at tasks like classification, regression, and pattern recognition.</a:t>
            </a:r>
            <a:endParaRPr lang="en-US" sz="2345">
              <a:sym typeface="+mn-ea"/>
            </a:endParaRPr>
          </a:p>
          <a:p>
            <a:pPr lvl="1" algn="l"/>
            <a:r>
              <a:rPr lang="en-US" sz="2345">
                <a:sym typeface="+mn-ea"/>
              </a:rPr>
              <a:t>An ANN is composed of interconnected nodes, also called neurons, organized into layers. </a:t>
            </a:r>
            <a:endParaRPr lang="en-US" sz="2345">
              <a:sym typeface="+mn-ea"/>
            </a:endParaRPr>
          </a:p>
          <a:p>
            <a:pPr lvl="1" algn="l"/>
            <a:r>
              <a:rPr lang="en-US" sz="2345">
                <a:sym typeface="+mn-ea"/>
              </a:rPr>
              <a:t>The neurons are designed to process and transmit information using a combination of mathematical operations and activation functions. </a:t>
            </a:r>
            <a:endParaRPr lang="en-US" sz="2345">
              <a:sym typeface="+mn-ea"/>
            </a:endParaRPr>
          </a:p>
          <a:p>
            <a:pPr lvl="1" algn="l"/>
            <a:r>
              <a:rPr lang="en-US" sz="2345">
                <a:sym typeface="+mn-ea"/>
              </a:rPr>
              <a:t>The basic concept of an ANN involves receiving input data, passing it through multiple layers of interconnected neurons, and producing an output or prediction based on the learned patterns.</a:t>
            </a:r>
            <a:endParaRPr lang="en-US" sz="234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Structure of ANN </a:t>
            </a:r>
            <a:endParaRPr lang="en-US" sz="2740" b="1">
              <a:sym typeface="+mn-ea"/>
            </a:endParaRPr>
          </a:p>
          <a:p>
            <a:pPr lvl="1" algn="l"/>
            <a:r>
              <a:rPr lang="en-US" sz="2345">
                <a:sym typeface="+mn-ea"/>
              </a:rPr>
              <a:t>The structure of an ANN typically includes:</a:t>
            </a:r>
            <a:endParaRPr lang="en-US" sz="2345">
              <a:sym typeface="+mn-ea"/>
            </a:endParaRPr>
          </a:p>
          <a:p>
            <a:pPr lvl="2" algn="l"/>
            <a:r>
              <a:rPr lang="en-US" sz="1950" b="1">
                <a:sym typeface="+mn-ea"/>
              </a:rPr>
              <a:t>Input Layer:</a:t>
            </a:r>
            <a:r>
              <a:rPr lang="en-US" sz="1950">
                <a:sym typeface="+mn-ea"/>
              </a:rPr>
              <a:t> The initial layer that receives the input data or features. Each neuron in this layer corresponds to a specific feature in the input data.</a:t>
            </a:r>
            <a:endParaRPr lang="en-US" sz="1950">
              <a:sym typeface="+mn-ea"/>
            </a:endParaRPr>
          </a:p>
          <a:p>
            <a:pPr lvl="2" algn="l"/>
            <a:r>
              <a:rPr lang="en-US" sz="1950" b="1">
                <a:sym typeface="+mn-ea"/>
              </a:rPr>
              <a:t>Hidden Layers:</a:t>
            </a:r>
            <a:r>
              <a:rPr lang="en-US" sz="1950">
                <a:sym typeface="+mn-ea"/>
              </a:rPr>
              <a:t> Intermediate layers between the input and output layers. These layers are responsible for processing the input data through a series of weighted connections and activation functions. Hidden layers allow ANNs to learn complex features and representations.</a:t>
            </a:r>
            <a:endParaRPr lang="en-US" sz="1950">
              <a:sym typeface="+mn-ea"/>
            </a:endParaRPr>
          </a:p>
          <a:p>
            <a:pPr lvl="2" algn="l"/>
            <a:r>
              <a:rPr lang="en-US" sz="1950" b="1">
                <a:sym typeface="+mn-ea"/>
              </a:rPr>
              <a:t>Output Layer:</a:t>
            </a:r>
            <a:r>
              <a:rPr lang="en-US" sz="1950">
                <a:sym typeface="+mn-ea"/>
              </a:rPr>
              <a:t> The final layer that produces the prediction or output. The number of neurons in this layer depends on the type of task the ANN is designed for. For example, in a binary classification task, there might be one output neuron with a sigmoid activation function.</a:t>
            </a:r>
            <a:endParaRPr lang="en-US" sz="195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3842385" y="4204970"/>
            <a:ext cx="5586095" cy="265303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Structure of ANN </a:t>
            </a:r>
            <a:endParaRPr lang="en-US" sz="2740" b="1">
              <a:sym typeface="+mn-ea"/>
            </a:endParaRPr>
          </a:p>
          <a:p>
            <a:pPr lvl="1" algn="l"/>
            <a:r>
              <a:rPr lang="en-US" sz="2345">
                <a:sym typeface="+mn-ea"/>
              </a:rPr>
              <a:t>The structure of an ANN typically includes:</a:t>
            </a:r>
            <a:endParaRPr lang="en-US" sz="2345">
              <a:sym typeface="+mn-ea"/>
            </a:endParaRPr>
          </a:p>
          <a:p>
            <a:pPr lvl="2" algn="l"/>
            <a:r>
              <a:rPr lang="en-US" b="1">
                <a:sym typeface="+mn-ea"/>
              </a:rPr>
              <a:t>Neurons</a:t>
            </a:r>
            <a:endParaRPr lang="en-US">
              <a:sym typeface="+mn-ea"/>
            </a:endParaRPr>
          </a:p>
          <a:p>
            <a:pPr lvl="3" algn="l"/>
            <a:r>
              <a:rPr lang="en-US" sz="1600">
                <a:sym typeface="+mn-ea"/>
              </a:rPr>
              <a:t>Neurons simulate biological neurons, processing inputs and producing outputs.</a:t>
            </a:r>
            <a:endParaRPr lang="en-US" sz="1600">
              <a:sym typeface="+mn-ea"/>
            </a:endParaRPr>
          </a:p>
          <a:p>
            <a:pPr lvl="3" algn="l"/>
            <a:r>
              <a:rPr lang="en-US">
                <a:sym typeface="+mn-ea"/>
              </a:rPr>
              <a:t>Each neuron computes a weighted sum of its inputs, applies an activation function, and passes the result to the next layer.</a:t>
            </a:r>
            <a:endParaRPr lang="en-US">
              <a:sym typeface="+mn-ea"/>
            </a:endParaRPr>
          </a:p>
          <a:p>
            <a:pPr lvl="2" algn="l"/>
            <a:r>
              <a:rPr lang="en-US" b="1">
                <a:sym typeface="+mn-ea"/>
              </a:rPr>
              <a:t>Weights and Biases:</a:t>
            </a:r>
            <a:endParaRPr lang="en-US" b="1">
              <a:sym typeface="+mn-ea"/>
            </a:endParaRPr>
          </a:p>
          <a:p>
            <a:pPr lvl="3" algn="l"/>
            <a:r>
              <a:rPr lang="en-US">
                <a:sym typeface="+mn-ea"/>
              </a:rPr>
              <a:t>Each connection between neurons has an associated weight, indicating its importance.</a:t>
            </a:r>
            <a:endParaRPr lang="en-US">
              <a:sym typeface="+mn-ea"/>
            </a:endParaRPr>
          </a:p>
          <a:p>
            <a:pPr lvl="3" algn="l"/>
            <a:r>
              <a:rPr lang="en-US">
                <a:sym typeface="+mn-ea"/>
              </a:rPr>
              <a:t>Biases are added to the weighted sum to introduce flexibility.</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4166235" y="4078605"/>
            <a:ext cx="5586095" cy="265303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Structure of ANN </a:t>
            </a:r>
            <a:endParaRPr lang="en-US" sz="2740" b="1">
              <a:sym typeface="+mn-ea"/>
            </a:endParaRPr>
          </a:p>
          <a:p>
            <a:pPr lvl="1" algn="l"/>
            <a:r>
              <a:rPr lang="en-US" sz="2345">
                <a:sym typeface="+mn-ea"/>
              </a:rPr>
              <a:t>The structure of an ANN typically includes:</a:t>
            </a:r>
            <a:endParaRPr lang="en-US" sz="2345">
              <a:sym typeface="+mn-ea"/>
            </a:endParaRPr>
          </a:p>
          <a:p>
            <a:pPr lvl="2" algn="l"/>
            <a:r>
              <a:rPr lang="en-US" b="1">
                <a:sym typeface="+mn-ea"/>
              </a:rPr>
              <a:t>Activation Functions</a:t>
            </a:r>
            <a:endParaRPr lang="en-US" b="1">
              <a:sym typeface="+mn-ea"/>
            </a:endParaRPr>
          </a:p>
          <a:p>
            <a:pPr lvl="3" algn="l"/>
            <a:r>
              <a:rPr lang="en-US">
                <a:sym typeface="+mn-ea"/>
              </a:rPr>
              <a:t>Non-linear functions applied to the weighted sum to introduce non-linearity.</a:t>
            </a:r>
            <a:endParaRPr lang="en-US">
              <a:sym typeface="+mn-ea"/>
            </a:endParaRPr>
          </a:p>
          <a:p>
            <a:pPr lvl="3" algn="l"/>
            <a:r>
              <a:rPr lang="en-US">
                <a:sym typeface="+mn-ea"/>
              </a:rPr>
              <a:t>Common activation functions include ReLU, sigmoid, and tanh.</a:t>
            </a:r>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3992245" y="3619500"/>
            <a:ext cx="5586095" cy="265303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a:sym typeface="+mn-ea"/>
              </a:rPr>
              <a:t>Activation functions introduce non-linearity to the network. </a:t>
            </a:r>
            <a:endParaRPr lang="en-US" sz="2000">
              <a:sym typeface="+mn-ea"/>
            </a:endParaRPr>
          </a:p>
          <a:p>
            <a:pPr lvl="1" algn="l"/>
            <a:r>
              <a:rPr lang="en-US" sz="2000">
                <a:sym typeface="+mn-ea"/>
              </a:rPr>
              <a:t>In absence of AF, ANNs would be limited to representing linear relationships, that restrict to learn complex patterns and relationships in data. </a:t>
            </a:r>
            <a:endParaRPr lang="en-US" sz="2000">
              <a:sym typeface="+mn-ea"/>
            </a:endParaRPr>
          </a:p>
          <a:p>
            <a:pPr lvl="0" algn="l"/>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7" name="Picture 6"/>
          <p:cNvPicPr/>
          <p:nvPr/>
        </p:nvPicPr>
        <p:blipFill>
          <a:blip r:embed="rId2"/>
          <a:stretch>
            <a:fillRect/>
          </a:stretch>
        </p:blipFill>
        <p:spPr>
          <a:xfrm>
            <a:off x="1785620" y="2462530"/>
            <a:ext cx="9480550" cy="427228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438765" cy="5337810"/>
          </a:xfrm>
        </p:spPr>
        <p:txBody>
          <a:bodyPr>
            <a:noAutofit/>
          </a:bodyPr>
          <a:p>
            <a:r>
              <a:rPr lang="en-US" sz="3200" b="1"/>
              <a:t>Domains of curse of dimensionality</a:t>
            </a:r>
            <a:endParaRPr lang="en-US" sz="3200" b="1"/>
          </a:p>
          <a:p>
            <a:pPr lvl="1"/>
            <a:r>
              <a:rPr lang="en-US" sz="2800" b="1"/>
              <a:t>Anomaly Detection</a:t>
            </a:r>
            <a:endParaRPr lang="en-US" sz="2800" b="1"/>
          </a:p>
          <a:p>
            <a:pPr lvl="2"/>
            <a:r>
              <a:rPr lang="en-US" sz="2400"/>
              <a:t>Anomaly detection is used for finding unforeseen items or events in the dataset. In high-dimensional data anomalies often show a remarkable number of attributes which are irrelevant in nature; certain objects occur more frequently in neighbour lists than others.</a:t>
            </a:r>
            <a:endParaRPr lang="en-US" sz="2400"/>
          </a:p>
          <a:p>
            <a:pPr lvl="1"/>
            <a:r>
              <a:rPr lang="en-US" sz="2800" b="1"/>
              <a:t>Combinatorics</a:t>
            </a:r>
            <a:endParaRPr lang="en-US" sz="2800" b="1"/>
          </a:p>
          <a:p>
            <a:pPr lvl="2"/>
            <a:r>
              <a:rPr lang="en-US" sz="2400"/>
              <a:t>Whenever, there is an increase in the number of possible input combinations it fuels the complexity to increase rapidly, and the curse of dimensionality occurs.</a:t>
            </a:r>
            <a:endParaRPr lang="en-US" sz="2400" b="1"/>
          </a:p>
          <a:p>
            <a:pPr lvl="1"/>
            <a:r>
              <a:rPr lang="en-US" sz="2800" b="1"/>
              <a:t>Machine Learning</a:t>
            </a:r>
            <a:endParaRPr lang="en-US" sz="2800" b="1"/>
          </a:p>
          <a:p>
            <a:pPr lvl="2"/>
            <a:r>
              <a:rPr lang="en-US" sz="2400"/>
              <a:t>In Machine Learning, a marginal increase in dimensionality also requires a large increase in the volume in the data in order to maintain the same level of performance. The curse of dimensionality is the by-product of a phenomenon which appears with high-dimensional data.</a:t>
            </a:r>
            <a:endParaRPr lang="en-US" sz="2400"/>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Curse of Dimensionality,</a:t>
            </a:r>
            <a:endParaRPr lang="en-US" sz="3200"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b="1">
                <a:sym typeface="+mn-ea"/>
              </a:rPr>
              <a:t>ReLU (Rectified Linear Unit): </a:t>
            </a:r>
            <a:endParaRPr lang="en-US" sz="2000" b="1">
              <a:sym typeface="+mn-ea"/>
            </a:endParaRPr>
          </a:p>
          <a:p>
            <a:pPr lvl="2" algn="l"/>
            <a:r>
              <a:rPr lang="en-US">
                <a:sym typeface="+mn-ea"/>
              </a:rPr>
              <a:t>A rectified linear unit (ReLU) is an activation function that introduces the property of non-linearity to a deep learning model and solves the vanishing gradients issue. </a:t>
            </a:r>
            <a:endParaRPr lang="en-US">
              <a:sym typeface="+mn-ea"/>
            </a:endParaRPr>
          </a:p>
          <a:p>
            <a:pPr lvl="2" algn="l"/>
            <a:r>
              <a:rPr lang="en-US">
                <a:sym typeface="+mn-ea"/>
              </a:rPr>
              <a:t>"It interprets the positive part of its argument.</a:t>
            </a:r>
            <a:endParaRPr lang="en-US">
              <a:sym typeface="+mn-ea"/>
            </a:endParaRPr>
          </a:p>
          <a:p>
            <a:pPr lvl="2" algn="l"/>
            <a:r>
              <a:rPr lang="en-US">
                <a:sym typeface="+mn-ea"/>
              </a:rPr>
              <a:t> It is one of the most popular activation functions in deep learning. </a:t>
            </a:r>
            <a:endParaRPr lang="en-US">
              <a:sym typeface="+mn-ea"/>
            </a:endParaRPr>
          </a:p>
          <a:p>
            <a:pPr lvl="2" algn="l"/>
            <a:r>
              <a:rPr lang="en-US">
                <a:sym typeface="+mn-ea"/>
              </a:rPr>
              <a:t>The variants of ReLU include </a:t>
            </a:r>
            <a:endParaRPr lang="en-US">
              <a:sym typeface="+mn-ea"/>
            </a:endParaRPr>
          </a:p>
          <a:p>
            <a:pPr lvl="3" algn="l"/>
            <a:r>
              <a:rPr lang="en-US">
                <a:sym typeface="+mn-ea"/>
              </a:rPr>
              <a:t>leaky ReLU, </a:t>
            </a:r>
            <a:endParaRPr lang="en-US">
              <a:sym typeface="+mn-ea"/>
            </a:endParaRPr>
          </a:p>
          <a:p>
            <a:pPr lvl="3" algn="l"/>
            <a:r>
              <a:rPr lang="en-US">
                <a:sym typeface="+mn-ea"/>
              </a:rPr>
              <a:t>exponential linear unit (ELU) and </a:t>
            </a:r>
            <a:endParaRPr lang="en-US">
              <a:sym typeface="+mn-ea"/>
            </a:endParaRPr>
          </a:p>
          <a:p>
            <a:pPr lvl="3" algn="l"/>
            <a:r>
              <a:rPr lang="en-US">
                <a:sym typeface="+mn-ea"/>
              </a:rPr>
              <a:t>Sigmoid linear unit (SiLU)</a:t>
            </a:r>
            <a:endParaRPr lang="en-US">
              <a:sym typeface="+mn-ea"/>
            </a:endParaRPr>
          </a:p>
          <a:p>
            <a:pPr lvl="2" algn="l"/>
            <a:r>
              <a:rPr lang="en-US">
                <a:sym typeface="+mn-ea"/>
              </a:rPr>
              <a:t>Mathematical Representatio</a:t>
            </a:r>
            <a:endParaRPr lang="en-US">
              <a:sym typeface="+mn-ea"/>
            </a:endParaRPr>
          </a:p>
          <a:p>
            <a:pPr lvl="2" algn="l"/>
            <a:endParaRPr lang="en-US">
              <a:sym typeface="+mn-ea"/>
            </a:endParaRPr>
          </a:p>
          <a:p>
            <a:pPr lvl="2" algn="l"/>
            <a:r>
              <a:rPr lang="en-US">
                <a:sym typeface="+mn-ea"/>
              </a:rPr>
              <a:t>Derivative</a:t>
            </a:r>
            <a:endParaRPr lang="en-US">
              <a:sym typeface="+mn-ea"/>
            </a:endParaRPr>
          </a:p>
          <a:p>
            <a:pPr lvl="2" algn="l"/>
            <a:endParaRPr lang="en-US">
              <a:sym typeface="+mn-ea"/>
            </a:endParaRPr>
          </a:p>
          <a:p>
            <a:pPr lvl="2" algn="l"/>
            <a:endParaRPr lang="en-US">
              <a:sym typeface="+mn-ea"/>
            </a:endParaRPr>
          </a:p>
          <a:p>
            <a:pPr lvl="1" algn="l"/>
            <a:endParaRPr lang="en-US">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8" name="Picture 7"/>
          <p:cNvPicPr>
            <a:picLocks noChangeAspect="1"/>
          </p:cNvPicPr>
          <p:nvPr/>
        </p:nvPicPr>
        <p:blipFill>
          <a:blip r:embed="rId2"/>
          <a:stretch>
            <a:fillRect/>
          </a:stretch>
        </p:blipFill>
        <p:spPr>
          <a:xfrm>
            <a:off x="7564755" y="3336925"/>
            <a:ext cx="4100830" cy="2524125"/>
          </a:xfrm>
          <a:prstGeom prst="rect">
            <a:avLst/>
          </a:prstGeom>
        </p:spPr>
      </p:pic>
      <p:pic>
        <p:nvPicPr>
          <p:cNvPr id="9" name="Picture 8"/>
          <p:cNvPicPr>
            <a:picLocks noChangeAspect="1"/>
          </p:cNvPicPr>
          <p:nvPr/>
        </p:nvPicPr>
        <p:blipFill>
          <a:blip r:embed="rId3"/>
          <a:stretch>
            <a:fillRect/>
          </a:stretch>
        </p:blipFill>
        <p:spPr>
          <a:xfrm>
            <a:off x="3519805" y="4728845"/>
            <a:ext cx="2051685" cy="415925"/>
          </a:xfrm>
          <a:prstGeom prst="rect">
            <a:avLst/>
          </a:prstGeom>
        </p:spPr>
      </p:pic>
      <p:pic>
        <p:nvPicPr>
          <p:cNvPr id="10" name="Picture 9"/>
          <p:cNvPicPr>
            <a:picLocks noChangeAspect="1"/>
          </p:cNvPicPr>
          <p:nvPr/>
        </p:nvPicPr>
        <p:blipFill>
          <a:blip r:embed="rId4"/>
          <a:stretch>
            <a:fillRect/>
          </a:stretch>
        </p:blipFill>
        <p:spPr>
          <a:xfrm>
            <a:off x="3105785" y="5574030"/>
            <a:ext cx="3810000" cy="9429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1995" b="1">
                <a:sym typeface="+mn-ea"/>
              </a:rPr>
              <a:t>ReLU Advantages:</a:t>
            </a:r>
            <a:endParaRPr lang="en-US" sz="1995" b="1">
              <a:sym typeface="+mn-ea"/>
            </a:endParaRPr>
          </a:p>
          <a:p>
            <a:pPr lvl="2" algn="l"/>
            <a:r>
              <a:rPr lang="en-US" sz="1800" b="1">
                <a:sym typeface="+mn-ea"/>
              </a:rPr>
              <a:t>Non-linearity:</a:t>
            </a:r>
            <a:r>
              <a:rPr lang="en-US" sz="1800">
                <a:sym typeface="+mn-ea"/>
              </a:rPr>
              <a:t> ReLU introduces non-linearity to the model, allowing it to learn complex patterns and relationships in the data. This is crucial for neural networks to model a wide range of functions effectively.</a:t>
            </a:r>
            <a:endParaRPr lang="en-US" sz="1800">
              <a:sym typeface="+mn-ea"/>
            </a:endParaRPr>
          </a:p>
          <a:p>
            <a:pPr lvl="2" algn="l"/>
            <a:r>
              <a:rPr lang="en-US" sz="1800" b="1">
                <a:sym typeface="+mn-ea"/>
              </a:rPr>
              <a:t>Computationally Efficient:</a:t>
            </a:r>
            <a:r>
              <a:rPr lang="en-US" sz="1800">
                <a:sym typeface="+mn-ea"/>
              </a:rPr>
              <a:t> ReLU activation is computationally efficient to compute during both forward and backward passes of training. The activation only involves simple thresholding of values, which leads to faster training times compared to more complex activation functions like sigmoid or tanh.</a:t>
            </a:r>
            <a:endParaRPr lang="en-US" sz="1800">
              <a:sym typeface="+mn-ea"/>
            </a:endParaRPr>
          </a:p>
          <a:p>
            <a:pPr lvl="2" algn="l"/>
            <a:r>
              <a:rPr lang="en-US" sz="1800" b="1">
                <a:sym typeface="+mn-ea"/>
              </a:rPr>
              <a:t>Sparse Activation: </a:t>
            </a:r>
            <a:r>
              <a:rPr lang="en-US" sz="1800">
                <a:sym typeface="+mn-ea"/>
              </a:rPr>
              <a:t>ReLU has a characteristic called "sparse activation." It means that only a subset of neurons is activated for any given input. This sparsity can lead to more efficient learning and reduced overfitting, as neurons are less likely to co-adapt.</a:t>
            </a:r>
            <a:endParaRPr lang="en-US" sz="1800">
              <a:sym typeface="+mn-ea"/>
            </a:endParaRPr>
          </a:p>
          <a:p>
            <a:pPr lvl="2" algn="l"/>
            <a:r>
              <a:rPr lang="en-US" sz="1800" b="1">
                <a:sym typeface="+mn-ea"/>
              </a:rPr>
              <a:t>Mitigating Vanishing Gradient:</a:t>
            </a:r>
            <a:r>
              <a:rPr lang="en-US" sz="1800">
                <a:sym typeface="+mn-ea"/>
              </a:rPr>
              <a:t> Unlike sigmoid and tanh functions, ReLU does not saturate for positive inputs, which helps mitigate the vanishing gradient problem. This makes training deeper networks more feasible as gradients can flow more effectively through the network during backpropagation.</a:t>
            </a:r>
            <a:endParaRPr lang="en-US" sz="1800">
              <a:sym typeface="+mn-ea"/>
            </a:endParaRPr>
          </a:p>
          <a:p>
            <a:pPr lvl="2" algn="l"/>
            <a:r>
              <a:rPr lang="en-US" sz="1800" b="1">
                <a:sym typeface="+mn-ea"/>
              </a:rPr>
              <a:t>Empirical Success: </a:t>
            </a:r>
            <a:r>
              <a:rPr lang="en-US" sz="1800">
                <a:sym typeface="+mn-ea"/>
              </a:rPr>
              <a:t>ReLU has shown remarkable empirical success in various deep learning applications, including image and speech recognition, natural language processing, and more. It has contributed to the rise of deep learning in recent years.</a:t>
            </a:r>
            <a:endParaRPr lang="en-US" sz="1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1995" b="1">
                <a:sym typeface="+mn-ea"/>
              </a:rPr>
              <a:t>ReLU Disadvantages:</a:t>
            </a:r>
            <a:endParaRPr lang="en-US" sz="1995" b="1">
              <a:sym typeface="+mn-ea"/>
            </a:endParaRPr>
          </a:p>
          <a:p>
            <a:pPr lvl="1" algn="l"/>
            <a:r>
              <a:rPr lang="en-US" sz="1995" b="1">
                <a:sym typeface="+mn-ea"/>
              </a:rPr>
              <a:t>Dying ReLU Problem: </a:t>
            </a:r>
            <a:r>
              <a:rPr lang="en-US" sz="1995">
                <a:sym typeface="+mn-ea"/>
              </a:rPr>
              <a:t>One significant issue with ReLU is the "dying ReLU" problem. During training, some neurons can become inactive (output zero for all inputs) and stay that way. Once a large gradient flows through a ReLU neuron and updates its weights such that it always produces negative outputs, it will never activate again. This leads to dead neurons that do not contribute to learning.</a:t>
            </a:r>
            <a:endParaRPr lang="en-US" sz="1995">
              <a:sym typeface="+mn-ea"/>
            </a:endParaRPr>
          </a:p>
          <a:p>
            <a:pPr lvl="1" algn="l"/>
            <a:r>
              <a:rPr lang="en-US" sz="1995" b="1">
                <a:sym typeface="+mn-ea"/>
              </a:rPr>
              <a:t>Not Zero-Centered: </a:t>
            </a:r>
            <a:r>
              <a:rPr lang="en-US" sz="1995">
                <a:sym typeface="+mn-ea"/>
              </a:rPr>
              <a:t>ReLU is not zero-centered, meaning the output of ReLU is always positive or zero. This can lead to issues in weight updates during training and can affect convergence.</a:t>
            </a:r>
            <a:endParaRPr lang="en-US" sz="1995">
              <a:sym typeface="+mn-ea"/>
            </a:endParaRPr>
          </a:p>
          <a:p>
            <a:pPr lvl="1" algn="l"/>
            <a:r>
              <a:rPr lang="en-US" sz="1995">
                <a:sym typeface="+mn-ea"/>
              </a:rPr>
              <a:t>Unbounded Activation: ReLU does not have an upper bound, which means that if a large gradient flows through a ReLU neuron, it can lead to "exploding gradients," causing training instability.</a:t>
            </a:r>
            <a:endParaRPr lang="en-US" sz="1995">
              <a:sym typeface="+mn-ea"/>
            </a:endParaRPr>
          </a:p>
          <a:p>
            <a:pPr lvl="1" algn="l"/>
            <a:r>
              <a:rPr lang="en-US" sz="1995" b="1">
                <a:sym typeface="+mn-ea"/>
              </a:rPr>
              <a:t>Sensitivity to Initialization: </a:t>
            </a:r>
            <a:r>
              <a:rPr lang="en-US" sz="1995">
                <a:sym typeface="+mn-ea"/>
              </a:rPr>
              <a:t>ReLU neurons can be sensitive to weight initialization. If the initial weights are too large, it's more likely for neurons to get stuck in the inactive state, contributing to the dying ReLU problem.</a:t>
            </a:r>
            <a:endParaRPr lang="en-US" sz="1995">
              <a:sym typeface="+mn-ea"/>
            </a:endParaRPr>
          </a:p>
          <a:p>
            <a:pPr lvl="1" algn="l"/>
            <a:r>
              <a:rPr lang="en-US" sz="1995" b="1">
                <a:sym typeface="+mn-ea"/>
              </a:rPr>
              <a:t>Leaky ReLU and Variants: </a:t>
            </a:r>
            <a:r>
              <a:rPr lang="en-US" sz="1995">
                <a:sym typeface="+mn-ea"/>
              </a:rPr>
              <a:t>To address some of the issues with standard ReLU, variations like Leaky ReLU, Parametric ReLU, and Exponential Linear Units (ELUs) have been proposed. These variations introduce controlled non-zero slopes for negative inputs or introduce other adaptive characteristics to mitigate the disadvantages of ReLU.</a:t>
            </a:r>
            <a:endParaRPr lang="en-US" sz="1995">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b="1">
                <a:sym typeface="+mn-ea"/>
              </a:rPr>
              <a:t>Sigmoid: </a:t>
            </a:r>
            <a:endParaRPr lang="en-US" sz="2000" b="1">
              <a:sym typeface="+mn-ea"/>
            </a:endParaRPr>
          </a:p>
          <a:p>
            <a:pPr lvl="1" algn="l"/>
            <a:r>
              <a:rPr lang="en-US" sz="2000">
                <a:sym typeface="+mn-ea"/>
              </a:rPr>
              <a:t>The sigmoid function squashes the input into a range between 0 and 1. </a:t>
            </a:r>
            <a:endParaRPr lang="en-US" sz="2000">
              <a:sym typeface="+mn-ea"/>
            </a:endParaRPr>
          </a:p>
          <a:p>
            <a:pPr lvl="1" algn="l"/>
            <a:r>
              <a:rPr lang="en-US" sz="2000">
                <a:sym typeface="+mn-ea"/>
              </a:rPr>
              <a:t>It's often used in the output layer for binary classification tasks. </a:t>
            </a:r>
            <a:endParaRPr lang="en-US" sz="2000">
              <a:sym typeface="+mn-ea"/>
            </a:endParaRPr>
          </a:p>
          <a:p>
            <a:pPr lvl="1" algn="l"/>
            <a:r>
              <a:rPr lang="en-US" sz="2000">
                <a:sym typeface="+mn-ea"/>
              </a:rPr>
              <a:t>Mathmatical Representation</a:t>
            </a:r>
            <a:endParaRPr lang="en-US" sz="2000">
              <a:sym typeface="+mn-ea"/>
            </a:endParaRPr>
          </a:p>
          <a:p>
            <a:pPr lvl="1" algn="l"/>
            <a:endParaRPr lang="en-US" sz="2000">
              <a:sym typeface="+mn-ea"/>
            </a:endParaRPr>
          </a:p>
          <a:p>
            <a:pPr lvl="1" algn="l"/>
            <a:endParaRPr lang="en-US" sz="2000">
              <a:sym typeface="+mn-ea"/>
            </a:endParaRPr>
          </a:p>
          <a:p>
            <a:pPr lvl="1" algn="l"/>
            <a:r>
              <a:rPr lang="en-US" sz="2000">
                <a:sym typeface="+mn-ea"/>
              </a:rPr>
              <a:t>Derivative of the sigmoid function</a:t>
            </a:r>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7226300" y="3619500"/>
            <a:ext cx="4619625" cy="3076575"/>
          </a:xfrm>
          <a:prstGeom prst="rect">
            <a:avLst/>
          </a:prstGeom>
        </p:spPr>
      </p:pic>
      <p:pic>
        <p:nvPicPr>
          <p:cNvPr id="6" name="Picture 5"/>
          <p:cNvPicPr>
            <a:picLocks noChangeAspect="1"/>
          </p:cNvPicPr>
          <p:nvPr/>
        </p:nvPicPr>
        <p:blipFill>
          <a:blip r:embed="rId3"/>
          <a:stretch>
            <a:fillRect/>
          </a:stretch>
        </p:blipFill>
        <p:spPr>
          <a:xfrm>
            <a:off x="3453130" y="4040505"/>
            <a:ext cx="2514600" cy="695325"/>
          </a:xfrm>
          <a:prstGeom prst="rect">
            <a:avLst/>
          </a:prstGeom>
        </p:spPr>
      </p:pic>
      <p:pic>
        <p:nvPicPr>
          <p:cNvPr id="8" name="Picture 2"/>
          <p:cNvPicPr>
            <a:picLocks noChangeAspect="1"/>
          </p:cNvPicPr>
          <p:nvPr/>
        </p:nvPicPr>
        <p:blipFill>
          <a:blip r:embed="rId4"/>
          <a:srcRect l="22838" t="44517" r="68441" b="47702"/>
          <a:stretch>
            <a:fillRect/>
          </a:stretch>
        </p:blipFill>
        <p:spPr>
          <a:xfrm>
            <a:off x="3723005" y="2782570"/>
            <a:ext cx="1974850" cy="6464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b="1">
                <a:sym typeface="+mn-ea"/>
              </a:rPr>
              <a:t>Tanh (Hyperbolic Tangent):</a:t>
            </a:r>
            <a:r>
              <a:rPr lang="en-US" sz="2000">
                <a:sym typeface="+mn-ea"/>
              </a:rPr>
              <a:t> </a:t>
            </a:r>
            <a:endParaRPr lang="en-US" sz="2000">
              <a:sym typeface="+mn-ea"/>
            </a:endParaRPr>
          </a:p>
          <a:p>
            <a:pPr lvl="1" algn="l"/>
            <a:r>
              <a:rPr lang="en-US" sz="2000">
                <a:sym typeface="+mn-ea"/>
              </a:rPr>
              <a:t>The tanh function also squashes the input, but between -1 and 1. </a:t>
            </a:r>
            <a:endParaRPr lang="en-US" sz="2000">
              <a:sym typeface="+mn-ea"/>
            </a:endParaRPr>
          </a:p>
          <a:p>
            <a:pPr lvl="1" algn="l"/>
            <a:r>
              <a:rPr lang="en-US" sz="2000">
                <a:sym typeface="+mn-ea"/>
              </a:rPr>
              <a:t>It's often used in hidden layers to introduce non-linearity. </a:t>
            </a:r>
            <a:endParaRPr lang="en-US" sz="2000">
              <a:sym typeface="+mn-ea"/>
            </a:endParaRPr>
          </a:p>
          <a:p>
            <a:pPr lvl="1" algn="l"/>
            <a:r>
              <a:rPr lang="en-US" sz="2000">
                <a:sym typeface="+mn-ea"/>
              </a:rPr>
              <a:t>The Tanh Activation function is widely used in neural networks due to its centered, zero-mean output, which helps mitigate the vanishing gradient problem that occurs with the sigmoid activation function. </a:t>
            </a:r>
            <a:endParaRPr lang="en-US" sz="2000">
              <a:sym typeface="+mn-ea"/>
            </a:endParaRPr>
          </a:p>
          <a:p>
            <a:pPr lvl="1" algn="l"/>
            <a:r>
              <a:rPr lang="en-US" sz="2000">
                <a:sym typeface="+mn-ea"/>
              </a:rPr>
              <a:t>The zero-centered property facilitates faster convergence during the training process, as it avoids biasing the updates in one particular direction.</a:t>
            </a:r>
            <a:endParaRPr lang="en-US" sz="2000">
              <a:sym typeface="+mn-ea"/>
            </a:endParaRPr>
          </a:p>
          <a:p>
            <a:pPr lvl="1" algn="l"/>
            <a:r>
              <a:rPr lang="en-US" sz="2000">
                <a:sym typeface="+mn-ea"/>
              </a:rPr>
              <a:t>Mathmatical Representation</a:t>
            </a:r>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rcRect l="14564" t="40196" r="16579" b="26508"/>
          <a:stretch>
            <a:fillRect/>
          </a:stretch>
        </p:blipFill>
        <p:spPr>
          <a:xfrm>
            <a:off x="3778885" y="4363720"/>
            <a:ext cx="1696085" cy="767715"/>
          </a:xfrm>
          <a:prstGeom prst="rect">
            <a:avLst/>
          </a:prstGeom>
        </p:spPr>
      </p:pic>
      <p:sp>
        <p:nvSpPr>
          <p:cNvPr id="6" name="Text Box 5"/>
          <p:cNvSpPr txBox="1"/>
          <p:nvPr/>
        </p:nvSpPr>
        <p:spPr>
          <a:xfrm>
            <a:off x="1136650" y="6384290"/>
            <a:ext cx="11134725" cy="368300"/>
          </a:xfrm>
          <a:prstGeom prst="rect">
            <a:avLst/>
          </a:prstGeom>
          <a:noFill/>
        </p:spPr>
        <p:txBody>
          <a:bodyPr wrap="square" rtlCol="0" anchor="t">
            <a:spAutoFit/>
          </a:bodyPr>
          <a:p>
            <a:pPr algn="ctr"/>
            <a:r>
              <a:rPr lang="en-US"/>
              <a:t>To know more refer : https://www.nomidl.com/deep-learning/what-is-tanh-activation-function/</a:t>
            </a:r>
            <a:endParaRPr lang="en-US"/>
          </a:p>
        </p:txBody>
      </p:sp>
      <p:pic>
        <p:nvPicPr>
          <p:cNvPr id="7" name="Picture 6"/>
          <p:cNvPicPr>
            <a:picLocks noChangeAspect="1"/>
          </p:cNvPicPr>
          <p:nvPr/>
        </p:nvPicPr>
        <p:blipFill>
          <a:blip r:embed="rId3"/>
          <a:stretch>
            <a:fillRect/>
          </a:stretch>
        </p:blipFill>
        <p:spPr>
          <a:xfrm>
            <a:off x="8190865" y="3814445"/>
            <a:ext cx="3591560" cy="26797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b="1">
                <a:sym typeface="+mn-ea"/>
              </a:rPr>
              <a:t>Softmax: </a:t>
            </a:r>
            <a:endParaRPr lang="en-US" sz="2000" b="1">
              <a:sym typeface="+mn-ea"/>
            </a:endParaRPr>
          </a:p>
          <a:p>
            <a:pPr lvl="1" algn="l"/>
            <a:r>
              <a:rPr lang="en-US" sz="2000">
                <a:sym typeface="+mn-ea"/>
              </a:rPr>
              <a:t>The softmax function is used in the output layer for multi-class classification tasks. </a:t>
            </a:r>
            <a:endParaRPr lang="en-US" sz="2000">
              <a:sym typeface="+mn-ea"/>
            </a:endParaRPr>
          </a:p>
          <a:p>
            <a:pPr lvl="1" algn="l"/>
            <a:r>
              <a:rPr lang="en-US" sz="2000">
                <a:sym typeface="+mn-ea"/>
              </a:rPr>
              <a:t>It converts a vector of values into a probability distribution, making it suitable for selecting one class from multiple options.</a:t>
            </a:r>
            <a:endParaRPr lang="en-US" sz="2000">
              <a:sym typeface="+mn-ea"/>
            </a:endParaRPr>
          </a:p>
          <a:p>
            <a:pPr lvl="1" algn="l"/>
            <a:r>
              <a:rPr lang="en-US" sz="2000">
                <a:sym typeface="+mn-ea"/>
              </a:rPr>
              <a:t>The softmax function is sometimes called the softargmax function, or multi-class logistic regression.</a:t>
            </a:r>
            <a:endParaRPr lang="en-US" sz="2000">
              <a:sym typeface="+mn-ea"/>
            </a:endParaRPr>
          </a:p>
          <a:p>
            <a:pPr lvl="1" algn="l"/>
            <a:r>
              <a:rPr lang="en-US" sz="2000">
                <a:sym typeface="+mn-ea"/>
              </a:rPr>
              <a:t>The softmax function can be used in a classifier only when the classes are mutually exclusive.</a:t>
            </a:r>
            <a:endParaRPr lang="en-US" sz="2000">
              <a:sym typeface="+mn-ea"/>
            </a:endParaRPr>
          </a:p>
          <a:p>
            <a:pPr lvl="1" algn="l"/>
            <a:endParaRPr lang="en-US" sz="2000">
              <a:sym typeface="+mn-ea"/>
            </a:endParaRPr>
          </a:p>
          <a:p>
            <a:pPr lvl="1" algn="l"/>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1136650" y="4116070"/>
            <a:ext cx="4000500" cy="2057400"/>
          </a:xfrm>
          <a:prstGeom prst="rect">
            <a:avLst/>
          </a:prstGeom>
        </p:spPr>
      </p:pic>
      <p:pic>
        <p:nvPicPr>
          <p:cNvPr id="6" name="Picture 5"/>
          <p:cNvPicPr>
            <a:picLocks noChangeAspect="1"/>
          </p:cNvPicPr>
          <p:nvPr/>
        </p:nvPicPr>
        <p:blipFill>
          <a:blip r:embed="rId3"/>
          <a:stretch>
            <a:fillRect/>
          </a:stretch>
        </p:blipFill>
        <p:spPr>
          <a:xfrm>
            <a:off x="7317105" y="3806190"/>
            <a:ext cx="3971925" cy="26765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a:sym typeface="+mn-ea"/>
              </a:rPr>
              <a:t>Leaky ReLU: </a:t>
            </a:r>
            <a:endParaRPr lang="en-US" sz="2000">
              <a:sym typeface="+mn-ea"/>
            </a:endParaRPr>
          </a:p>
          <a:p>
            <a:pPr lvl="1" algn="l"/>
            <a:r>
              <a:rPr lang="en-US" sz="2000">
                <a:sym typeface="+mn-ea"/>
              </a:rPr>
              <a:t>Similar to ReLU, but allows a small negative slope for inputs below zero. </a:t>
            </a:r>
            <a:endParaRPr lang="en-US" sz="2000">
              <a:sym typeface="+mn-ea"/>
            </a:endParaRPr>
          </a:p>
          <a:p>
            <a:pPr lvl="1" algn="l"/>
            <a:r>
              <a:rPr lang="en-US" sz="2000">
                <a:sym typeface="+mn-ea"/>
              </a:rPr>
              <a:t>This mitigates the "dying ReLU" problem where neurons can get stuck during training. </a:t>
            </a:r>
            <a:endParaRPr lang="en-US" sz="2000">
              <a:sym typeface="+mn-ea"/>
            </a:endParaRPr>
          </a:p>
          <a:p>
            <a:pPr lvl="1" algn="l"/>
            <a:r>
              <a:rPr lang="en-US" sz="2000">
                <a:sym typeface="+mn-ea"/>
              </a:rPr>
              <a:t>Leaky ReLU(x) = x if x &gt; 0, and alpha * x if x &lt;= 0 (where alpha is a small positive constant).</a:t>
            </a:r>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a:p>
            <a:pPr lvl="1" algn="l"/>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7261225" y="4001135"/>
            <a:ext cx="4329430" cy="2739390"/>
          </a:xfrm>
          <a:prstGeom prst="rect">
            <a:avLst/>
          </a:prstGeom>
        </p:spPr>
      </p:pic>
      <p:pic>
        <p:nvPicPr>
          <p:cNvPr id="6" name="Picture 5"/>
          <p:cNvPicPr>
            <a:picLocks noChangeAspect="1"/>
          </p:cNvPicPr>
          <p:nvPr/>
        </p:nvPicPr>
        <p:blipFill>
          <a:blip r:embed="rId3"/>
          <a:stretch>
            <a:fillRect/>
          </a:stretch>
        </p:blipFill>
        <p:spPr>
          <a:xfrm>
            <a:off x="1136650" y="3853815"/>
            <a:ext cx="3831590" cy="2771775"/>
          </a:xfrm>
          <a:prstGeom prst="rect">
            <a:avLst/>
          </a:prstGeom>
        </p:spPr>
      </p:pic>
      <p:pic>
        <p:nvPicPr>
          <p:cNvPr id="7" name="Picture 6"/>
          <p:cNvPicPr>
            <a:picLocks noChangeAspect="1"/>
          </p:cNvPicPr>
          <p:nvPr/>
        </p:nvPicPr>
        <p:blipFill>
          <a:blip r:embed="rId4"/>
          <a:stretch>
            <a:fillRect/>
          </a:stretch>
        </p:blipFill>
        <p:spPr>
          <a:xfrm>
            <a:off x="4714875" y="2909570"/>
            <a:ext cx="2762250" cy="10382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Activation Functions(AF)</a:t>
            </a:r>
            <a:endParaRPr lang="en-US" sz="2740" b="1">
              <a:sym typeface="+mn-ea"/>
            </a:endParaRPr>
          </a:p>
          <a:p>
            <a:pPr lvl="1" algn="l"/>
            <a:r>
              <a:rPr lang="en-US" sz="2000" b="1">
                <a:sym typeface="+mn-ea"/>
              </a:rPr>
              <a:t>ELU (Exponential Linear Unit):</a:t>
            </a:r>
            <a:r>
              <a:rPr lang="en-US" sz="2000">
                <a:sym typeface="+mn-ea"/>
              </a:rPr>
              <a:t> </a:t>
            </a:r>
            <a:endParaRPr lang="en-US" sz="2000">
              <a:sym typeface="+mn-ea"/>
            </a:endParaRPr>
          </a:p>
          <a:p>
            <a:pPr lvl="1" algn="l"/>
            <a:r>
              <a:rPr lang="en-US" sz="2000">
                <a:sym typeface="+mn-ea"/>
              </a:rPr>
              <a:t>ELU is similar to ReLU for positive inputs, but it has a non-zero gradient for negative inputs, which can help with preventing dead neurons.</a:t>
            </a:r>
            <a:endParaRPr lang="en-US" sz="2000">
              <a:sym typeface="+mn-ea"/>
            </a:endParaRPr>
          </a:p>
          <a:p>
            <a:pPr marL="457200" lvl="1" indent="0" algn="l">
              <a:buNone/>
            </a:pPr>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3440430" y="2591435"/>
            <a:ext cx="6029325" cy="3997960"/>
          </a:xfrm>
          <a:prstGeom prst="rect">
            <a:avLst/>
          </a:prstGeom>
        </p:spPr>
      </p:pic>
      <p:sp>
        <p:nvSpPr>
          <p:cNvPr id="6" name="Text Box 5"/>
          <p:cNvSpPr txBox="1"/>
          <p:nvPr/>
        </p:nvSpPr>
        <p:spPr>
          <a:xfrm>
            <a:off x="12414250" y="2818765"/>
            <a:ext cx="4064000" cy="368300"/>
          </a:xfrm>
          <a:prstGeom prst="rect">
            <a:avLst/>
          </a:prstGeom>
          <a:noFill/>
        </p:spPr>
        <p:txBody>
          <a:bodyPr wrap="square" rtlCol="0">
            <a:spAutoFit/>
          </a:bodyPr>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Neural Network Architecture</a:t>
            </a:r>
            <a:endParaRPr lang="en-US" sz="2740" b="1">
              <a:sym typeface="+mn-ea"/>
            </a:endParaRPr>
          </a:p>
          <a:p>
            <a:pPr marL="457200" lvl="1" indent="0" algn="l">
              <a:buNone/>
            </a:pPr>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Picture 5"/>
          <p:cNvPicPr>
            <a:picLocks noChangeAspect="1"/>
          </p:cNvPicPr>
          <p:nvPr/>
        </p:nvPicPr>
        <p:blipFill>
          <a:blip r:embed="rId2"/>
          <a:stretch>
            <a:fillRect/>
          </a:stretch>
        </p:blipFill>
        <p:spPr>
          <a:xfrm>
            <a:off x="2567305" y="1367790"/>
            <a:ext cx="7590155" cy="528891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740" b="1">
                <a:sym typeface="+mn-ea"/>
              </a:rPr>
              <a:t>Neural Network Architecture</a:t>
            </a:r>
            <a:endParaRPr lang="en-US" sz="2740" b="1">
              <a:sym typeface="+mn-ea"/>
            </a:endParaRPr>
          </a:p>
          <a:p>
            <a:pPr lvl="0" algn="l"/>
            <a:r>
              <a:rPr lang="en-US" sz="2740">
                <a:sym typeface="+mn-ea"/>
              </a:rPr>
              <a:t>Feedforward Neural Networks (FNNs): These are the simplest type of neural networks, consisting of an input layer, one or more hidden layers, and an output layer. Neurons are connected only in one direction, from the input layer to the output layer. FNNs are used for tasks like regression and classification.</a:t>
            </a:r>
            <a:endParaRPr lang="en-US" sz="2740">
              <a:sym typeface="+mn-ea"/>
            </a:endParaRPr>
          </a:p>
          <a:p>
            <a:pPr lvl="0" algn="l"/>
            <a:endParaRPr lang="en-US" sz="2740">
              <a:sym typeface="+mn-ea"/>
            </a:endParaRPr>
          </a:p>
          <a:p>
            <a:pPr marL="457200" lvl="1" indent="0" algn="l">
              <a:buNone/>
            </a:pPr>
            <a:endParaRPr lang="en-US" sz="20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1136650" y="3501390"/>
            <a:ext cx="4358640" cy="3268980"/>
          </a:xfrm>
          <a:prstGeom prst="rect">
            <a:avLst/>
          </a:prstGeom>
        </p:spPr>
      </p:pic>
      <p:pic>
        <p:nvPicPr>
          <p:cNvPr id="7" name="Picture 6"/>
          <p:cNvPicPr>
            <a:picLocks noChangeAspect="1"/>
          </p:cNvPicPr>
          <p:nvPr/>
        </p:nvPicPr>
        <p:blipFill>
          <a:blip r:embed="rId3"/>
          <a:stretch>
            <a:fillRect/>
          </a:stretch>
        </p:blipFill>
        <p:spPr>
          <a:xfrm>
            <a:off x="7133590" y="4128135"/>
            <a:ext cx="4047490" cy="2228215"/>
          </a:xfrm>
          <a:prstGeom prst="rect">
            <a:avLst/>
          </a:prstGeom>
        </p:spPr>
      </p:pic>
      <p:sp>
        <p:nvSpPr>
          <p:cNvPr id="8" name="Text Box 7"/>
          <p:cNvSpPr txBox="1"/>
          <p:nvPr/>
        </p:nvSpPr>
        <p:spPr>
          <a:xfrm>
            <a:off x="7868920" y="3482975"/>
            <a:ext cx="3644265" cy="645160"/>
          </a:xfrm>
          <a:prstGeom prst="rect">
            <a:avLst/>
          </a:prstGeom>
          <a:noFill/>
        </p:spPr>
        <p:txBody>
          <a:bodyPr wrap="square" rtlCol="0">
            <a:spAutoFit/>
          </a:bodyPr>
          <a:p>
            <a:pPr algn="ctr"/>
            <a:r>
              <a:rPr lang="en-US" b="1"/>
              <a:t>Multi-Layer Feedforward Neural Network</a:t>
            </a:r>
            <a:endParaRPr 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438765" cy="5337810"/>
          </a:xfrm>
        </p:spPr>
        <p:txBody>
          <a:bodyPr>
            <a:noAutofit/>
          </a:bodyPr>
          <a:p>
            <a:r>
              <a:rPr lang="en-US" sz="3200" b="1"/>
              <a:t>Bias</a:t>
            </a:r>
            <a:endParaRPr lang="en-US" sz="3200" b="1"/>
          </a:p>
          <a:p>
            <a:r>
              <a:rPr lang="en-US" sz="2400"/>
              <a:t>Bias is the difference between Actual and Predicted value of a model</a:t>
            </a:r>
            <a:endParaRPr lang="en-US" sz="2400"/>
          </a:p>
          <a:p>
            <a:r>
              <a:rPr lang="en-US" sz="2400"/>
              <a:t>Bias = Actual_Value - Predicted_Value</a:t>
            </a:r>
            <a:endParaRPr lang="en-US" sz="2400"/>
          </a:p>
          <a:p>
            <a:r>
              <a:rPr lang="en-US" sz="2400"/>
              <a:t>high bias leads to large error and low bias leads to low error.</a:t>
            </a:r>
            <a:endParaRPr lang="en-US" sz="2400"/>
          </a:p>
          <a:p>
            <a:r>
              <a:rPr lang="en-US" sz="2400"/>
              <a:t>low bias helpful to avoid underfiting problem while high bias represents predicted data in a straight line that represnts not fitting data accurately.</a:t>
            </a:r>
            <a:endParaRPr lang="en-US" sz="2400"/>
          </a:p>
          <a:p>
            <a:r>
              <a:rPr lang="en-US" sz="2400"/>
              <a:t>Characteristics of a high-bias model include:</a:t>
            </a:r>
            <a:endParaRPr lang="en-US" sz="2400"/>
          </a:p>
          <a:p>
            <a:pPr lvl="1"/>
            <a:r>
              <a:rPr lang="en-US"/>
              <a:t>Failure to capture proper data trends</a:t>
            </a:r>
            <a:endParaRPr lang="en-US"/>
          </a:p>
          <a:p>
            <a:pPr lvl="1"/>
            <a:r>
              <a:rPr lang="en-US"/>
              <a:t>Potential towards underfitting</a:t>
            </a:r>
            <a:endParaRPr lang="en-US"/>
          </a:p>
          <a:p>
            <a:pPr lvl="1"/>
            <a:r>
              <a:rPr lang="en-US"/>
              <a:t>More generalized/overly simplified</a:t>
            </a:r>
            <a:endParaRPr lang="en-US"/>
          </a:p>
          <a:p>
            <a:pPr lvl="1"/>
            <a:r>
              <a:rPr lang="en-US"/>
              <a:t>High error rate</a:t>
            </a:r>
            <a:endParaRPr lang="en-US"/>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Bias and Variance Trade off</a:t>
            </a:r>
            <a:r>
              <a:rPr lang="en-US" sz="3200" b="1">
                <a:sym typeface="+mn-ea"/>
              </a:rPr>
              <a:t>,</a:t>
            </a:r>
            <a:endParaRPr lang="en-US" sz="32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000" b="1">
                <a:sym typeface="+mn-ea"/>
              </a:rPr>
              <a:t>Single Layer Feed Forward Neural Network</a:t>
            </a:r>
            <a:endParaRPr lang="en-US" sz="2000" b="1">
              <a:sym typeface="+mn-ea"/>
            </a:endParaRPr>
          </a:p>
          <a:p>
            <a:pPr lvl="1" algn="l"/>
            <a:r>
              <a:rPr lang="en-US" sz="1800">
                <a:sym typeface="+mn-ea"/>
              </a:rPr>
              <a:t>A Single Layer Feedforward Neural Network, also known as a </a:t>
            </a:r>
            <a:endParaRPr lang="en-US" sz="1800">
              <a:sym typeface="+mn-ea"/>
            </a:endParaRPr>
          </a:p>
          <a:p>
            <a:pPr marL="457200" lvl="1" indent="0" algn="l">
              <a:buNone/>
            </a:pPr>
            <a:r>
              <a:rPr lang="en-US" sz="1800">
                <a:sym typeface="+mn-ea"/>
              </a:rPr>
              <a:t>    Perceptron, </a:t>
            </a:r>
            <a:endParaRPr lang="en-US" sz="1800">
              <a:sym typeface="+mn-ea"/>
            </a:endParaRPr>
          </a:p>
          <a:p>
            <a:pPr lvl="1" algn="l"/>
            <a:r>
              <a:rPr lang="en-US" sz="1800">
                <a:sym typeface="+mn-ea"/>
              </a:rPr>
              <a:t>It is the simplest type of neural network architecture. </a:t>
            </a:r>
            <a:endParaRPr lang="en-US" sz="1800">
              <a:sym typeface="+mn-ea"/>
            </a:endParaRPr>
          </a:p>
          <a:p>
            <a:pPr lvl="1" algn="l"/>
            <a:r>
              <a:rPr lang="en-US" sz="1800">
                <a:sym typeface="+mn-ea"/>
              </a:rPr>
              <a:t>It consists of only one layer of neurons, which directly connects</a:t>
            </a:r>
            <a:endParaRPr lang="en-US" sz="1800">
              <a:sym typeface="+mn-ea"/>
            </a:endParaRPr>
          </a:p>
          <a:p>
            <a:pPr marL="457200" lvl="1" indent="0" algn="l">
              <a:buNone/>
            </a:pPr>
            <a:r>
              <a:rPr lang="en-US" sz="1800">
                <a:sym typeface="+mn-ea"/>
              </a:rPr>
              <a:t>    the input to the output. </a:t>
            </a:r>
            <a:endParaRPr lang="en-US" sz="1800">
              <a:sym typeface="+mn-ea"/>
            </a:endParaRPr>
          </a:p>
          <a:p>
            <a:pPr lvl="1" algn="l"/>
            <a:r>
              <a:rPr lang="en-US" sz="1800">
                <a:sym typeface="+mn-ea"/>
              </a:rPr>
              <a:t>This type of network is primarily used for binary classification</a:t>
            </a:r>
            <a:endParaRPr lang="en-US" sz="1800">
              <a:sym typeface="+mn-ea"/>
            </a:endParaRPr>
          </a:p>
          <a:p>
            <a:pPr lvl="1" algn="l"/>
            <a:r>
              <a:rPr lang="en-US" sz="1800">
                <a:sym typeface="+mn-ea"/>
              </a:rPr>
              <a:t>tasks where the input features are linearly separable. </a:t>
            </a:r>
            <a:endParaRPr lang="en-US" sz="1800">
              <a:sym typeface="+mn-ea"/>
            </a:endParaRPr>
          </a:p>
          <a:p>
            <a:pPr lvl="0" algn="l"/>
            <a:r>
              <a:rPr lang="en-US" sz="2100" b="1">
                <a:sym typeface="+mn-ea"/>
              </a:rPr>
              <a:t>Structure:</a:t>
            </a:r>
            <a:endParaRPr lang="en-US" sz="2100" b="1">
              <a:sym typeface="+mn-ea"/>
            </a:endParaRPr>
          </a:p>
          <a:p>
            <a:pPr lvl="1" algn="l"/>
            <a:r>
              <a:rPr lang="en-US" sz="1800" b="1">
                <a:sym typeface="+mn-ea"/>
              </a:rPr>
              <a:t>Input Layer: </a:t>
            </a:r>
            <a:endParaRPr lang="en-US" sz="1800">
              <a:sym typeface="+mn-ea"/>
            </a:endParaRPr>
          </a:p>
          <a:p>
            <a:pPr lvl="2" algn="l"/>
            <a:r>
              <a:rPr lang="en-US" sz="1500">
                <a:sym typeface="+mn-ea"/>
              </a:rPr>
              <a:t>The input layer consists of input nodes, each representing a feature of the input data. </a:t>
            </a:r>
            <a:endParaRPr lang="en-US" sz="1500">
              <a:sym typeface="+mn-ea"/>
            </a:endParaRPr>
          </a:p>
          <a:p>
            <a:pPr lvl="2" algn="l"/>
            <a:r>
              <a:rPr lang="en-US" sz="1500">
                <a:sym typeface="+mn-ea"/>
              </a:rPr>
              <a:t>These nodes do not perform any computation; they simply pass the input values to the output layer.</a:t>
            </a:r>
            <a:endParaRPr lang="en-US" sz="1500">
              <a:sym typeface="+mn-ea"/>
            </a:endParaRPr>
          </a:p>
          <a:p>
            <a:pPr lvl="1" algn="l"/>
            <a:r>
              <a:rPr lang="en-US" sz="1800" b="1">
                <a:sym typeface="+mn-ea"/>
              </a:rPr>
              <a:t>Output Layer: </a:t>
            </a:r>
            <a:endParaRPr lang="en-US" sz="1800" b="1">
              <a:sym typeface="+mn-ea"/>
            </a:endParaRPr>
          </a:p>
          <a:p>
            <a:pPr lvl="2" algn="l"/>
            <a:r>
              <a:rPr lang="en-US" sz="1500">
                <a:sym typeface="+mn-ea"/>
              </a:rPr>
              <a:t>The output layer consists of a single node or neuron. The output of this neuron is determined by a weighted sum of the input values along with a bias term. </a:t>
            </a:r>
            <a:endParaRPr lang="en-US" sz="1500">
              <a:sym typeface="+mn-ea"/>
            </a:endParaRPr>
          </a:p>
          <a:p>
            <a:pPr lvl="2" algn="l"/>
            <a:r>
              <a:rPr lang="en-US" sz="1500">
                <a:sym typeface="+mn-ea"/>
              </a:rPr>
              <a:t>The output is then passed through an activation function to produce the final prediction or output of the network.</a:t>
            </a:r>
            <a:endParaRPr lang="en-US" sz="15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8101965" y="1436370"/>
            <a:ext cx="4086860" cy="306514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Single Layer Feed Forward Neural Network (Example)</a:t>
            </a:r>
            <a:endParaRPr lang="en-US" sz="2400" b="1">
              <a:sym typeface="+mn-ea"/>
            </a:endParaRPr>
          </a:p>
          <a:p>
            <a:pPr lvl="0" algn="l"/>
            <a:r>
              <a:rPr lang="en-US" sz="2000" b="1">
                <a:sym typeface="+mn-ea"/>
              </a:rPr>
              <a:t>Problem: </a:t>
            </a:r>
            <a:r>
              <a:rPr lang="en-US" sz="2000">
                <a:sym typeface="+mn-ea"/>
              </a:rPr>
              <a:t>Classify whether a fruit is an apple or a banana based on two features: fruit diameter (in centimeters) and fruit weight (in grams). We have a dataset with labeled examples of apples and bananas.</a:t>
            </a:r>
            <a:endParaRPr lang="en-US" sz="2000">
              <a:sym typeface="+mn-ea"/>
            </a:endParaRPr>
          </a:p>
          <a:p>
            <a:pPr lvl="0" algn="l"/>
            <a:r>
              <a:rPr lang="en-US" sz="1600" b="1">
                <a:sym typeface="+mn-ea"/>
              </a:rPr>
              <a:t>Network Architecture:</a:t>
            </a:r>
            <a:endParaRPr lang="en-US" sz="1600" b="1">
              <a:sym typeface="+mn-ea"/>
            </a:endParaRPr>
          </a:p>
          <a:p>
            <a:pPr lvl="1" algn="l"/>
            <a:r>
              <a:rPr lang="en-US" sz="1370">
                <a:sym typeface="+mn-ea"/>
              </a:rPr>
              <a:t>A single-layer neural network for this problem consists of two input neurons (one for diameter and one for weight) and one output neuron for binary classification.</a:t>
            </a:r>
            <a:endParaRPr lang="en-US" sz="1370">
              <a:sym typeface="+mn-ea"/>
            </a:endParaRPr>
          </a:p>
          <a:p>
            <a:pPr lvl="0" algn="l"/>
            <a:r>
              <a:rPr lang="en-US" sz="1600" b="1">
                <a:sym typeface="+mn-ea"/>
              </a:rPr>
              <a:t>Activation Function:</a:t>
            </a:r>
            <a:endParaRPr lang="en-US" sz="1600" b="1">
              <a:sym typeface="+mn-ea"/>
            </a:endParaRPr>
          </a:p>
          <a:p>
            <a:pPr lvl="1" algn="l"/>
            <a:r>
              <a:rPr lang="en-US" sz="1370">
                <a:sym typeface="+mn-ea"/>
              </a:rPr>
              <a:t>Typically, a step function or a sigmoid function is used as the activation function in single-layer perceptrons. In this example, we'll use a step function.</a:t>
            </a:r>
            <a:endParaRPr lang="en-US" sz="1370">
              <a:sym typeface="+mn-ea"/>
            </a:endParaRPr>
          </a:p>
          <a:p>
            <a:pPr lvl="0" algn="l"/>
            <a:r>
              <a:rPr lang="en-US" sz="1600" b="1">
                <a:sym typeface="+mn-ea"/>
              </a:rPr>
              <a:t>Weights and Bias:</a:t>
            </a:r>
            <a:endParaRPr lang="en-US" sz="1600" b="1">
              <a:sym typeface="+mn-ea"/>
            </a:endParaRPr>
          </a:p>
          <a:p>
            <a:pPr lvl="1" algn="l"/>
            <a:r>
              <a:rPr lang="en-US" sz="1370">
                <a:sym typeface="+mn-ea"/>
              </a:rPr>
              <a:t>The network assigns weights to each input feature and has a bias term. These weights and bias are learned during training.</a:t>
            </a:r>
            <a:endParaRPr lang="en-US" sz="1370">
              <a:sym typeface="+mn-ea"/>
            </a:endParaRPr>
          </a:p>
          <a:p>
            <a:pPr lvl="0" algn="l"/>
            <a:r>
              <a:rPr lang="en-US" sz="1600" b="1">
                <a:sym typeface="+mn-ea"/>
              </a:rPr>
              <a:t>Training:</a:t>
            </a:r>
            <a:endParaRPr lang="en-US" sz="1600" b="1">
              <a:sym typeface="+mn-ea"/>
            </a:endParaRPr>
          </a:p>
          <a:p>
            <a:pPr lvl="1" algn="l"/>
            <a:r>
              <a:rPr lang="en-US" sz="1370">
                <a:sym typeface="+mn-ea"/>
              </a:rPr>
              <a:t>During training, the network adjusts the weights and bias to minimize the classification error. The weights and bias are updated using a learning algorithm like the perceptron learning rule.</a:t>
            </a:r>
            <a:endParaRPr lang="en-US" sz="1370">
              <a:sym typeface="+mn-ea"/>
            </a:endParaRPr>
          </a:p>
          <a:p>
            <a:pPr lvl="0" algn="l"/>
            <a:endParaRPr lang="en-US" sz="16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8" name="Picture 7"/>
          <p:cNvPicPr>
            <a:picLocks noChangeAspect="1"/>
          </p:cNvPicPr>
          <p:nvPr/>
        </p:nvPicPr>
        <p:blipFill>
          <a:blip r:embed="rId2"/>
          <a:stretch>
            <a:fillRect/>
          </a:stretch>
        </p:blipFill>
        <p:spPr>
          <a:xfrm>
            <a:off x="7530465" y="5110480"/>
            <a:ext cx="4442460" cy="184721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Single Layer Feed Forward Neural Network (Example)</a:t>
            </a:r>
            <a:endParaRPr lang="en-US" sz="2400" b="1">
              <a:sym typeface="+mn-ea"/>
            </a:endParaRPr>
          </a:p>
          <a:p>
            <a:pPr lvl="0" algn="l"/>
            <a:endParaRPr lang="en-US" sz="16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rcRect l="4980" t="25092" r="80101" b="23553"/>
          <a:stretch>
            <a:fillRect/>
          </a:stretch>
        </p:blipFill>
        <p:spPr>
          <a:xfrm>
            <a:off x="734060" y="1502410"/>
            <a:ext cx="4017010" cy="5072380"/>
          </a:xfrm>
          <a:prstGeom prst="rect">
            <a:avLst/>
          </a:prstGeom>
        </p:spPr>
      </p:pic>
      <p:pic>
        <p:nvPicPr>
          <p:cNvPr id="6" name="Picture 5"/>
          <p:cNvPicPr>
            <a:picLocks noChangeAspect="1"/>
          </p:cNvPicPr>
          <p:nvPr/>
        </p:nvPicPr>
        <p:blipFill>
          <a:blip r:embed="rId3"/>
          <a:srcRect l="722"/>
          <a:stretch>
            <a:fillRect/>
          </a:stretch>
        </p:blipFill>
        <p:spPr>
          <a:xfrm>
            <a:off x="5702300" y="1502410"/>
            <a:ext cx="6108700" cy="440055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000" b="1">
                <a:sym typeface="+mn-ea"/>
              </a:rPr>
              <a:t>Single Layer Feed Forward Neural Network</a:t>
            </a:r>
            <a:endParaRPr lang="en-US" sz="2000" b="1">
              <a:sym typeface="+mn-ea"/>
            </a:endParaRPr>
          </a:p>
          <a:p>
            <a:pPr lvl="1" algn="l"/>
            <a:r>
              <a:rPr lang="en-US" sz="1800" b="1">
                <a:sym typeface="+mn-ea"/>
              </a:rPr>
              <a:t>Activation Function:</a:t>
            </a:r>
            <a:endParaRPr lang="en-US" sz="1800" b="1">
              <a:sym typeface="+mn-ea"/>
            </a:endParaRPr>
          </a:p>
          <a:p>
            <a:pPr lvl="2" algn="l"/>
            <a:r>
              <a:rPr lang="en-US" sz="1800">
                <a:sym typeface="+mn-ea"/>
              </a:rPr>
              <a:t>The activation function is typically a step function or a sigmoid function. </a:t>
            </a:r>
            <a:endParaRPr lang="en-US" sz="1800">
              <a:sym typeface="+mn-ea"/>
            </a:endParaRPr>
          </a:p>
          <a:p>
            <a:pPr lvl="2" algn="l"/>
            <a:r>
              <a:rPr lang="en-US" sz="1800">
                <a:sym typeface="+mn-ea"/>
              </a:rPr>
              <a:t>The step function returns a binary output based on whether the weighted sum is above a certain threshold, while the sigmoid function produces a continuous output between 0 and 1. </a:t>
            </a:r>
            <a:endParaRPr lang="en-US" sz="1800">
              <a:sym typeface="+mn-ea"/>
            </a:endParaRPr>
          </a:p>
          <a:p>
            <a:pPr lvl="2" algn="l"/>
            <a:r>
              <a:rPr lang="en-US" sz="1800">
                <a:sym typeface="+mn-ea"/>
              </a:rPr>
              <a:t>The choice of activation function depends on the problem at hand.</a:t>
            </a:r>
            <a:endParaRPr lang="en-US" sz="1800">
              <a:sym typeface="+mn-ea"/>
            </a:endParaRPr>
          </a:p>
          <a:p>
            <a:pPr lvl="1" algn="l"/>
            <a:r>
              <a:rPr lang="en-US" sz="2160" b="1">
                <a:sym typeface="+mn-ea"/>
              </a:rPr>
              <a:t>Limitations:</a:t>
            </a:r>
            <a:endParaRPr lang="en-US" sz="2160" b="1">
              <a:sym typeface="+mn-ea"/>
            </a:endParaRPr>
          </a:p>
          <a:p>
            <a:pPr lvl="2" algn="l"/>
            <a:r>
              <a:rPr lang="en-US" sz="1600">
                <a:sym typeface="+mn-ea"/>
              </a:rPr>
              <a:t>A single-layer feedforward neural network can only learn linear decision boundaries. It cannot capture complex patterns in the data that are not linearly separable.</a:t>
            </a:r>
            <a:endParaRPr lang="en-US" sz="1600">
              <a:sym typeface="+mn-ea"/>
            </a:endParaRPr>
          </a:p>
          <a:p>
            <a:pPr lvl="2" algn="l"/>
            <a:r>
              <a:rPr lang="en-US" sz="1800">
                <a:sym typeface="+mn-ea"/>
              </a:rPr>
              <a:t>It might struggle with problems that require more sophisticated feature extraction or involve non-linear relationships.</a:t>
            </a:r>
            <a:endParaRPr lang="en-US" sz="1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2" name="Picture 1"/>
          <p:cNvPicPr>
            <a:picLocks noChangeAspect="1"/>
          </p:cNvPicPr>
          <p:nvPr/>
        </p:nvPicPr>
        <p:blipFill>
          <a:blip r:embed="rId2"/>
          <a:stretch>
            <a:fillRect/>
          </a:stretch>
        </p:blipFill>
        <p:spPr>
          <a:xfrm>
            <a:off x="8536940" y="4511675"/>
            <a:ext cx="3128010" cy="23463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000" b="1">
                <a:sym typeface="+mn-ea"/>
              </a:rPr>
              <a:t>Multi Layer Feed Forward Neural Network</a:t>
            </a:r>
            <a:endParaRPr lang="en-US" sz="2000" b="1">
              <a:sym typeface="+mn-ea"/>
            </a:endParaRPr>
          </a:p>
          <a:p>
            <a:pPr lvl="1" algn="l"/>
            <a:r>
              <a:rPr lang="en-US" sz="1800">
                <a:sym typeface="+mn-ea"/>
              </a:rPr>
              <a:t>It is also referred as a Multi-Layer Perceptron (MLP), is a type of artificial neural network with a more complex architecture compared to its single-layer counterpart. </a:t>
            </a:r>
            <a:endParaRPr lang="en-US" sz="1800">
              <a:sym typeface="+mn-ea"/>
            </a:endParaRPr>
          </a:p>
          <a:p>
            <a:pPr lvl="1" algn="l"/>
            <a:r>
              <a:rPr lang="en-US" sz="1800">
                <a:sym typeface="+mn-ea"/>
              </a:rPr>
              <a:t>It is designed to handle a wide range of machine learning tasks, especially those involving complex and nonlinear relationships within data. </a:t>
            </a:r>
            <a:endParaRPr lang="en-US" sz="1800">
              <a:sym typeface="+mn-ea"/>
            </a:endParaRPr>
          </a:p>
          <a:p>
            <a:pPr lvl="1" algn="l"/>
            <a:r>
              <a:rPr lang="en-US" sz="1800">
                <a:sym typeface="+mn-ea"/>
              </a:rPr>
              <a:t>Multi-layer neural networks have found extensive applications in areas such as image recognition, natural language processing, speech recognition, and many other domains.</a:t>
            </a:r>
            <a:endParaRPr lang="en-US" sz="1800">
              <a:sym typeface="+mn-ea"/>
            </a:endParaRPr>
          </a:p>
          <a:p>
            <a:pPr lvl="1" algn="l"/>
            <a:endParaRPr lang="en-US" sz="1800" b="1">
              <a:sym typeface="+mn-ea"/>
            </a:endParaRPr>
          </a:p>
          <a:p>
            <a:pPr lvl="1" algn="l"/>
            <a:endParaRPr lang="en-US" sz="180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Picture 5"/>
          <p:cNvPicPr>
            <a:picLocks noChangeAspect="1"/>
          </p:cNvPicPr>
          <p:nvPr/>
        </p:nvPicPr>
        <p:blipFill>
          <a:blip r:embed="rId2"/>
          <a:stretch>
            <a:fillRect/>
          </a:stretch>
        </p:blipFill>
        <p:spPr>
          <a:xfrm>
            <a:off x="4089400" y="3479165"/>
            <a:ext cx="3890010" cy="33788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000" b="1">
                <a:sym typeface="+mn-ea"/>
              </a:rPr>
              <a:t>Multi Layer Feed Forward Neural Network</a:t>
            </a:r>
            <a:endParaRPr lang="en-US" sz="2000" b="1">
              <a:sym typeface="+mn-ea"/>
            </a:endParaRPr>
          </a:p>
          <a:p>
            <a:pPr lvl="1" algn="l"/>
            <a:r>
              <a:rPr lang="en-US" sz="1800" b="1">
                <a:sym typeface="+mn-ea"/>
              </a:rPr>
              <a:t>Architecture:</a:t>
            </a:r>
            <a:endParaRPr lang="en-US" sz="1800" b="1">
              <a:sym typeface="+mn-ea"/>
            </a:endParaRPr>
          </a:p>
          <a:p>
            <a:pPr lvl="1" algn="l"/>
            <a:r>
              <a:rPr lang="en-US" sz="1800" b="1">
                <a:sym typeface="+mn-ea"/>
              </a:rPr>
              <a:t>It consists of three or more layers:</a:t>
            </a:r>
            <a:endParaRPr lang="en-US" sz="1800" b="1">
              <a:sym typeface="+mn-ea"/>
            </a:endParaRPr>
          </a:p>
          <a:p>
            <a:pPr lvl="2" algn="l"/>
            <a:r>
              <a:rPr lang="en-US" sz="1500" b="1">
                <a:sym typeface="+mn-ea"/>
              </a:rPr>
              <a:t>Input Layer: </a:t>
            </a:r>
            <a:r>
              <a:rPr lang="en-US" sz="1500">
                <a:sym typeface="+mn-ea"/>
              </a:rPr>
              <a:t>This layer receives the raw input data, and each neuron in this layer represents a feature or attribute of the input.</a:t>
            </a:r>
            <a:endParaRPr lang="en-US" sz="1500">
              <a:sym typeface="+mn-ea"/>
            </a:endParaRPr>
          </a:p>
          <a:p>
            <a:pPr lvl="2" algn="l"/>
            <a:r>
              <a:rPr lang="en-US" sz="1500" b="1">
                <a:sym typeface="+mn-ea"/>
              </a:rPr>
              <a:t>Hidden Layers: </a:t>
            </a:r>
            <a:r>
              <a:rPr lang="en-US" sz="1500">
                <a:sym typeface="+mn-ea"/>
              </a:rPr>
              <a:t>These are one or more layers placed between the input and output layers. Each hidden layer contains multiple neurons, and these layers introduce nonlinearity into the network. The presence of hidden layers enables the network to model complex, hierarchical patterns and relationships in the data.</a:t>
            </a:r>
            <a:endParaRPr lang="en-US" sz="1500">
              <a:sym typeface="+mn-ea"/>
            </a:endParaRPr>
          </a:p>
          <a:p>
            <a:pPr lvl="2" algn="l"/>
            <a:r>
              <a:rPr lang="en-US" sz="1500" b="1">
                <a:sym typeface="+mn-ea"/>
              </a:rPr>
              <a:t>Output Layer: </a:t>
            </a:r>
            <a:r>
              <a:rPr lang="en-US" sz="1500">
                <a:sym typeface="+mn-ea"/>
              </a:rPr>
              <a:t>The output layer produces the final result of the network's computation. The number of neurons in this layer depends on the specific task, with binary classification tasks having one neuron, multi-class classification having one neuron per class, and regression tasks having one or more neurons for the output.</a:t>
            </a:r>
            <a:endParaRPr lang="en-US" sz="1500">
              <a:sym typeface="+mn-ea"/>
            </a:endParaRPr>
          </a:p>
          <a:p>
            <a:pPr lvl="1" algn="l"/>
            <a:r>
              <a:rPr lang="en-US" sz="1800" b="1">
                <a:sym typeface="+mn-ea"/>
              </a:rPr>
              <a:t>Functionality:</a:t>
            </a:r>
            <a:endParaRPr lang="en-US" sz="1800" b="1">
              <a:sym typeface="+mn-ea"/>
            </a:endParaRPr>
          </a:p>
          <a:p>
            <a:pPr lvl="2" algn="l"/>
            <a:r>
              <a:rPr lang="en-US" sz="1500" b="1">
                <a:sym typeface="+mn-ea"/>
              </a:rPr>
              <a:t>Multi-layer neural networks excel at approximating complex functions and capturing intricate patterns within data. They can represent both linear and nonlinear transformations of input data, making them highly versatile for a wide range of machine learning tasks. This versatility is achieved through the following key components:</a:t>
            </a:r>
            <a:endParaRPr lang="en-US" sz="1500" b="1">
              <a:sym typeface="+mn-ea"/>
            </a:endParaRPr>
          </a:p>
          <a:p>
            <a:pPr lvl="2" algn="l"/>
            <a:r>
              <a:rPr lang="en-US" sz="1500" b="1">
                <a:sym typeface="+mn-ea"/>
              </a:rPr>
              <a:t>Activation Functions: </a:t>
            </a:r>
            <a:r>
              <a:rPr lang="en-US" sz="1500">
                <a:sym typeface="+mn-ea"/>
              </a:rPr>
              <a:t>Nonlinear activation functions, such as ReLU (Rectified Linear Unit), sigmoid, and tanh, are applied to the neurons in the hidden layers. These functions introduce nonlinearity into the network, allowing it to model complex relationships.</a:t>
            </a:r>
            <a:endParaRPr lang="en-US" sz="1500">
              <a:sym typeface="+mn-ea"/>
            </a:endParaRPr>
          </a:p>
          <a:p>
            <a:pPr lvl="2" algn="l"/>
            <a:r>
              <a:rPr lang="en-US" sz="1500" b="1">
                <a:sym typeface="+mn-ea"/>
              </a:rPr>
              <a:t>Weighted Connections: </a:t>
            </a:r>
            <a:r>
              <a:rPr lang="en-US" sz="1500">
                <a:sym typeface="+mn-ea"/>
              </a:rPr>
              <a:t>Each connection between neurons in adjacent layers has an associated weight, which determines the strength of the connection. These weights are learned during training to optimize the network's performance.</a:t>
            </a:r>
            <a:endParaRPr lang="en-US" sz="1500">
              <a:sym typeface="+mn-ea"/>
            </a:endParaRPr>
          </a:p>
          <a:p>
            <a:pPr lvl="2" algn="l"/>
            <a:r>
              <a:rPr lang="en-US" sz="1500" b="1">
                <a:sym typeface="+mn-ea"/>
              </a:rPr>
              <a:t>Backpropagation: </a:t>
            </a:r>
            <a:r>
              <a:rPr lang="en-US" sz="1500">
                <a:sym typeface="+mn-ea"/>
              </a:rPr>
              <a:t>Multi-layer neural networks are typically trained using the backpropagation algorithm, combined with gradient descent optimization. This involves iteratively adjusting the weights to minimize the error between the predicted and actual output.</a:t>
            </a:r>
            <a:endParaRPr lang="en-US" sz="15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000" b="1">
                <a:sym typeface="+mn-ea"/>
              </a:rPr>
              <a:t>Multi Layer Feed Forward Neural Network</a:t>
            </a:r>
            <a:endParaRPr lang="en-US" sz="2000" b="1">
              <a:sym typeface="+mn-ea"/>
            </a:endParaRPr>
          </a:p>
          <a:p>
            <a:pPr lvl="1" algn="l"/>
            <a:r>
              <a:rPr lang="en-US" sz="1800" b="1">
                <a:sym typeface="+mn-ea"/>
              </a:rPr>
              <a:t>Applications:</a:t>
            </a:r>
            <a:endParaRPr lang="en-US" sz="1800" b="1">
              <a:sym typeface="+mn-ea"/>
            </a:endParaRPr>
          </a:p>
          <a:p>
            <a:pPr lvl="2" algn="l"/>
            <a:r>
              <a:rPr lang="en-US" sz="1500" b="1">
                <a:sym typeface="+mn-ea"/>
              </a:rPr>
              <a:t>Multi-layer neural networks have demonstrated remarkable success in various machine learning and artificial intelligence tasks, including:</a:t>
            </a:r>
            <a:endParaRPr lang="en-US" sz="1500" b="1">
              <a:sym typeface="+mn-ea"/>
            </a:endParaRPr>
          </a:p>
          <a:p>
            <a:pPr lvl="2" algn="l"/>
            <a:endParaRPr lang="en-US" sz="1500" b="1">
              <a:sym typeface="+mn-ea"/>
            </a:endParaRPr>
          </a:p>
          <a:p>
            <a:pPr lvl="2" algn="l"/>
            <a:r>
              <a:rPr lang="en-US" sz="1500" b="1">
                <a:sym typeface="+mn-ea"/>
              </a:rPr>
              <a:t>Image Recognition: </a:t>
            </a:r>
            <a:r>
              <a:rPr lang="en-US" sz="1500">
                <a:sym typeface="+mn-ea"/>
              </a:rPr>
              <a:t>Convolutional neural networks (CNNs), a specialized type of multi-layer network, have achieved state-of-the-art performance in image classification, object detection, and segmentation tasks.</a:t>
            </a:r>
            <a:endParaRPr lang="en-US" sz="1500">
              <a:sym typeface="+mn-ea"/>
            </a:endParaRPr>
          </a:p>
          <a:p>
            <a:pPr lvl="2" algn="l"/>
            <a:endParaRPr lang="en-US" sz="1500">
              <a:sym typeface="+mn-ea"/>
            </a:endParaRPr>
          </a:p>
          <a:p>
            <a:pPr lvl="2" algn="l"/>
            <a:r>
              <a:rPr lang="en-US" sz="1500" b="1">
                <a:sym typeface="+mn-ea"/>
              </a:rPr>
              <a:t>Natural Language Processing: </a:t>
            </a:r>
            <a:r>
              <a:rPr lang="en-US" sz="1500">
                <a:sym typeface="+mn-ea"/>
              </a:rPr>
              <a:t>Multi-layer neural networks, such as recurrent neural networks (RNNs) and long short-term memory networks (LSTMs), are used for tasks like text generation, sentiment analysis, and machine translation.</a:t>
            </a:r>
            <a:endParaRPr lang="en-US" sz="1500">
              <a:sym typeface="+mn-ea"/>
            </a:endParaRPr>
          </a:p>
          <a:p>
            <a:pPr lvl="2" algn="l"/>
            <a:endParaRPr lang="en-US" sz="1500" b="1">
              <a:sym typeface="+mn-ea"/>
            </a:endParaRPr>
          </a:p>
          <a:p>
            <a:pPr lvl="2" algn="l"/>
            <a:r>
              <a:rPr lang="en-US" sz="1500" b="1">
                <a:sym typeface="+mn-ea"/>
              </a:rPr>
              <a:t>Speech Recognition: </a:t>
            </a:r>
            <a:r>
              <a:rPr lang="en-US" sz="1500">
                <a:sym typeface="+mn-ea"/>
              </a:rPr>
              <a:t>Multi-layer networks have been applied to automatic speech recognition (ASR) systems, converting spoken language into text.</a:t>
            </a:r>
            <a:endParaRPr lang="en-US" sz="1500">
              <a:sym typeface="+mn-ea"/>
            </a:endParaRPr>
          </a:p>
          <a:p>
            <a:pPr lvl="2" algn="l"/>
            <a:endParaRPr lang="en-US" sz="1500" b="1">
              <a:sym typeface="+mn-ea"/>
            </a:endParaRPr>
          </a:p>
          <a:p>
            <a:pPr lvl="2" algn="l"/>
            <a:r>
              <a:rPr lang="en-US" sz="1500" b="1">
                <a:sym typeface="+mn-ea"/>
              </a:rPr>
              <a:t>Recommendation Systems: </a:t>
            </a:r>
            <a:r>
              <a:rPr lang="en-US" sz="1500">
                <a:sym typeface="+mn-ea"/>
              </a:rPr>
              <a:t>They are used in collaborative filtering and content-based recommendation systems to personalize content recommendations for users.</a:t>
            </a:r>
            <a:endParaRPr lang="en-US" sz="15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000" b="1">
                <a:sym typeface="+mn-ea"/>
              </a:rPr>
              <a:t>Multi Layer Feed Forward Neural Network</a:t>
            </a:r>
            <a:endParaRPr lang="en-US" sz="2000" b="1">
              <a:sym typeface="+mn-ea"/>
            </a:endParaRPr>
          </a:p>
          <a:p>
            <a:pPr lvl="1" algn="l"/>
            <a:r>
              <a:rPr lang="en-US" sz="1800" b="1">
                <a:sym typeface="+mn-ea"/>
              </a:rPr>
              <a:t>Problem: </a:t>
            </a:r>
            <a:r>
              <a:rPr lang="en-US" sz="1800">
                <a:sym typeface="+mn-ea"/>
              </a:rPr>
              <a:t>Classify whether a bank customer will churn (leave the bank) or stay based on features such as their credit score, age, tenure, and balance.</a:t>
            </a:r>
            <a:endParaRPr lang="en-US" sz="1800">
              <a:sym typeface="+mn-ea"/>
            </a:endParaRPr>
          </a:p>
          <a:p>
            <a:pPr lvl="1" algn="l"/>
            <a:r>
              <a:rPr lang="en-US" sz="1800" b="1">
                <a:sym typeface="+mn-ea"/>
              </a:rPr>
              <a:t>Data:</a:t>
            </a:r>
            <a:endParaRPr lang="en-US" sz="1800" b="1">
              <a:sym typeface="+mn-ea"/>
            </a:endParaRPr>
          </a:p>
          <a:p>
            <a:pPr lvl="2" algn="l"/>
            <a:r>
              <a:rPr lang="en-US" sz="1500">
                <a:sym typeface="+mn-ea"/>
              </a:rPr>
              <a:t>We'll use a synthetic dataset with the following features:</a:t>
            </a:r>
            <a:endParaRPr lang="en-US" sz="1500">
              <a:sym typeface="+mn-ea"/>
            </a:endParaRPr>
          </a:p>
          <a:p>
            <a:pPr lvl="3" algn="l"/>
            <a:r>
              <a:rPr lang="en-US" sz="1350">
                <a:sym typeface="+mn-ea"/>
              </a:rPr>
              <a:t>Credit Score</a:t>
            </a:r>
            <a:endParaRPr lang="en-US" sz="1350">
              <a:sym typeface="+mn-ea"/>
            </a:endParaRPr>
          </a:p>
          <a:p>
            <a:pPr lvl="3" algn="l"/>
            <a:r>
              <a:rPr lang="en-US" sz="1350">
                <a:sym typeface="+mn-ea"/>
              </a:rPr>
              <a:t>Age</a:t>
            </a:r>
            <a:endParaRPr lang="en-US" sz="1350">
              <a:sym typeface="+mn-ea"/>
            </a:endParaRPr>
          </a:p>
          <a:p>
            <a:pPr lvl="3" algn="l"/>
            <a:r>
              <a:rPr lang="en-US" sz="1350">
                <a:sym typeface="+mn-ea"/>
              </a:rPr>
              <a:t>Tenure</a:t>
            </a:r>
            <a:endParaRPr lang="en-US" sz="1350">
              <a:sym typeface="+mn-ea"/>
            </a:endParaRPr>
          </a:p>
          <a:p>
            <a:pPr lvl="3" algn="l"/>
            <a:r>
              <a:rPr lang="en-US" sz="1350">
                <a:sym typeface="+mn-ea"/>
              </a:rPr>
              <a:t>Balance</a:t>
            </a:r>
            <a:endParaRPr lang="en-US" sz="1350">
              <a:sym typeface="+mn-ea"/>
            </a:endParaRPr>
          </a:p>
          <a:p>
            <a:pPr lvl="1" algn="l"/>
            <a:r>
              <a:rPr lang="en-US" sz="1800" b="1">
                <a:sym typeface="+mn-ea"/>
              </a:rPr>
              <a:t>Network Architecture:</a:t>
            </a:r>
            <a:endParaRPr lang="en-US" sz="1800" b="1">
              <a:sym typeface="+mn-ea"/>
            </a:endParaRPr>
          </a:p>
          <a:p>
            <a:pPr lvl="2" algn="l"/>
            <a:r>
              <a:rPr lang="en-US" sz="1500">
                <a:sym typeface="+mn-ea"/>
              </a:rPr>
              <a:t>For this example, we'll create an MLP with three hidden layers, each containing 64 neurons. The input layer will have four neurons (one for each feature), and the output layer will have one neuron for binary classification.</a:t>
            </a:r>
            <a:endParaRPr lang="en-US" sz="1500">
              <a:sym typeface="+mn-ea"/>
            </a:endParaRPr>
          </a:p>
          <a:p>
            <a:pPr lvl="1" algn="l"/>
            <a:r>
              <a:rPr lang="en-US" sz="1800" b="1">
                <a:sym typeface="+mn-ea"/>
              </a:rPr>
              <a:t>Activation Function:</a:t>
            </a:r>
            <a:endParaRPr lang="en-US" sz="1800" b="1">
              <a:sym typeface="+mn-ea"/>
            </a:endParaRPr>
          </a:p>
          <a:p>
            <a:pPr lvl="2" algn="l"/>
            <a:r>
              <a:rPr lang="en-US" sz="1500">
                <a:sym typeface="+mn-ea"/>
              </a:rPr>
              <a:t>We'll use the Rectified Linear Unit (ReLU) activation function for hidden layers and a sigmoid activation function for the output layer.</a:t>
            </a:r>
            <a:endParaRPr lang="en-US" sz="15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Differences between Single layer and Multi-Layer Neural Networks</a:t>
            </a:r>
            <a:endParaRPr lang="en-US" sz="2400" b="1">
              <a:sym typeface="+mn-ea"/>
            </a:endParaRPr>
          </a:p>
          <a:p>
            <a:pPr lvl="0" algn="l"/>
            <a:endParaRPr lang="en-US" sz="1800">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6" name="Picture 5"/>
          <p:cNvPicPr/>
          <p:nvPr/>
        </p:nvPicPr>
        <p:blipFill>
          <a:blip r:embed="rId2"/>
          <a:stretch>
            <a:fillRect/>
          </a:stretch>
        </p:blipFill>
        <p:spPr>
          <a:xfrm>
            <a:off x="459740" y="1595120"/>
            <a:ext cx="11674475" cy="4909820"/>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136650" y="1018540"/>
            <a:ext cx="10997565" cy="5337810"/>
          </a:xfrm>
        </p:spPr>
        <p:txBody>
          <a:bodyPr>
            <a:noAutofit/>
          </a:bodyPr>
          <a:p>
            <a:pPr lvl="0" algn="l"/>
            <a:r>
              <a:rPr lang="en-US" sz="2400" b="1">
                <a:sym typeface="+mn-ea"/>
              </a:rPr>
              <a:t>Neural Network Architecture</a:t>
            </a:r>
            <a:endParaRPr lang="en-US" sz="2400" b="1">
              <a:sym typeface="+mn-ea"/>
            </a:endParaRPr>
          </a:p>
          <a:p>
            <a:pPr lvl="0" algn="l"/>
            <a:r>
              <a:rPr lang="en-US" sz="2400" b="1">
                <a:sym typeface="+mn-ea"/>
              </a:rPr>
              <a:t>Differences between Single layer and Multi-Layer Neural Networks</a:t>
            </a:r>
            <a:endParaRPr lang="en-US" sz="2400" b="1">
              <a:sym typeface="+mn-ea"/>
            </a:endParaRPr>
          </a:p>
          <a:p>
            <a:pPr lvl="0" algn="l"/>
            <a:r>
              <a:rPr lang="en-US" sz="2000" b="1">
                <a:sym typeface="+mn-ea"/>
              </a:rPr>
              <a:t>Architecture:</a:t>
            </a:r>
            <a:endParaRPr lang="en-US" sz="2000" b="1">
              <a:sym typeface="+mn-ea"/>
            </a:endParaRPr>
          </a:p>
          <a:p>
            <a:pPr lvl="1" algn="l"/>
            <a:r>
              <a:rPr lang="en-US" sz="1710" b="1">
                <a:sym typeface="+mn-ea"/>
              </a:rPr>
              <a:t>Single-layer neural network: </a:t>
            </a:r>
            <a:r>
              <a:rPr lang="en-US" sz="1710">
                <a:sym typeface="+mn-ea"/>
              </a:rPr>
              <a:t>It consists of only one layer of neurons, which is often called the input layer. There are no hidden layers or multiple layers of neurons between the input and output.</a:t>
            </a:r>
            <a:endParaRPr lang="en-US" sz="1710">
              <a:sym typeface="+mn-ea"/>
            </a:endParaRPr>
          </a:p>
          <a:p>
            <a:pPr lvl="1" algn="l"/>
            <a:r>
              <a:rPr lang="en-US" sz="1710" b="1">
                <a:sym typeface="+mn-ea"/>
              </a:rPr>
              <a:t>Multi-layer neural network:</a:t>
            </a:r>
            <a:r>
              <a:rPr lang="en-US" sz="1710">
                <a:sym typeface="+mn-ea"/>
              </a:rPr>
              <a:t> It has more than one layer of neurons, typically including an input layer, one or more hidden layers, and an output layer. The layers between the input and output are called hidden layers.</a:t>
            </a:r>
            <a:endParaRPr lang="en-US" sz="1710">
              <a:sym typeface="+mn-ea"/>
            </a:endParaRPr>
          </a:p>
          <a:p>
            <a:pPr lvl="0" algn="l"/>
            <a:r>
              <a:rPr lang="en-US" sz="2000" b="1">
                <a:sym typeface="+mn-ea"/>
              </a:rPr>
              <a:t>Capabilities:</a:t>
            </a:r>
            <a:endParaRPr lang="en-US" sz="2000" b="1">
              <a:sym typeface="+mn-ea"/>
            </a:endParaRPr>
          </a:p>
          <a:p>
            <a:pPr lvl="1" algn="l"/>
            <a:r>
              <a:rPr lang="en-US" sz="1710" b="1">
                <a:sym typeface="+mn-ea"/>
              </a:rPr>
              <a:t>Single-layer neural network: </a:t>
            </a:r>
            <a:r>
              <a:rPr lang="en-US" sz="1710">
                <a:sym typeface="+mn-ea"/>
              </a:rPr>
              <a:t>It can only model linearly separable functions. In other words, it can solve simple problems where the data can be separated by a straight line or hyperplane.</a:t>
            </a:r>
            <a:endParaRPr lang="en-US" sz="1710">
              <a:sym typeface="+mn-ea"/>
            </a:endParaRPr>
          </a:p>
          <a:p>
            <a:pPr lvl="1" algn="l"/>
            <a:r>
              <a:rPr lang="en-US" sz="1710" b="1">
                <a:sym typeface="+mn-ea"/>
              </a:rPr>
              <a:t>Multi-layer neural network: </a:t>
            </a:r>
            <a:r>
              <a:rPr lang="en-US" sz="1710">
                <a:sym typeface="+mn-ea"/>
              </a:rPr>
              <a:t>It can approximate complex, nonlinear functions. By adding hidden layers and using nonlinear activation functions, MLPs can capture intricate patterns and relationships in data, making them capable of handling a wide range of tasks, including classification, regression, and more.</a:t>
            </a:r>
            <a:endParaRPr lang="en-US" sz="1710" b="1">
              <a:sym typeface="+mn-ea"/>
            </a:endParaRPr>
          </a:p>
          <a:p>
            <a:pPr lvl="0" algn="l"/>
            <a:endParaRPr lang="en-US" sz="2000" b="1">
              <a:sym typeface="+mn-ea"/>
            </a:endParaRPr>
          </a:p>
        </p:txBody>
      </p:sp>
      <p:pic>
        <p:nvPicPr>
          <p:cNvPr id="4" name="Picture 3"/>
          <p:cNvPicPr>
            <a:picLocks noChangeAspect="1"/>
          </p:cNvPicPr>
          <p:nvPr/>
        </p:nvPicPr>
        <p:blipFill>
          <a:blip r:embed="rId1"/>
          <a:srcRect l="2400" t="13669" b="17927"/>
          <a:stretch>
            <a:fillRect/>
          </a:stretch>
        </p:blipFill>
        <p:spPr>
          <a:xfrm>
            <a:off x="0" y="0"/>
            <a:ext cx="1781175" cy="990600"/>
          </a:xfrm>
          <a:prstGeom prst="rect">
            <a:avLst/>
          </a:prstGeom>
        </p:spPr>
      </p:pic>
      <p:sp>
        <p:nvSpPr>
          <p:cNvPr id="5" name="Rectangles 4"/>
          <p:cNvSpPr/>
          <p:nvPr/>
        </p:nvSpPr>
        <p:spPr>
          <a:xfrm>
            <a:off x="1785620" y="-10795"/>
            <a:ext cx="1034796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b="1"/>
              <a:t>UNIT-1 </a:t>
            </a:r>
            <a:r>
              <a:rPr lang="en-US" sz="3200" b="1">
                <a:sym typeface="+mn-ea"/>
              </a:rPr>
              <a:t>Artificial Neural Network</a:t>
            </a:r>
            <a:endParaRPr lang="en-US" sz="3200" b="1"/>
          </a:p>
        </p:txBody>
      </p:sp>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71377</Words>
  <Application>WPS Presentation</Application>
  <PresentationFormat>Widescreen</PresentationFormat>
  <Paragraphs>1436</Paragraphs>
  <Slides>132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132</vt:i4>
      </vt:variant>
    </vt:vector>
  </HeadingPairs>
  <TitlesOfParts>
    <vt:vector size="143" baseType="lpstr">
      <vt:lpstr>Arial</vt:lpstr>
      <vt:lpstr>SimSun</vt:lpstr>
      <vt:lpstr>Wingdings</vt:lpstr>
      <vt:lpstr>Calibri Light</vt:lpstr>
      <vt:lpstr>Calibri</vt:lpstr>
      <vt:lpstr>Microsoft YaHei</vt:lpstr>
      <vt:lpstr>Arial Unicode MS</vt:lpstr>
      <vt:lpstr>Cambria Math</vt:lpstr>
      <vt:lpstr>Calibri</vt:lpstr>
      <vt:lpstr>MS Mincho</vt:lpstr>
      <vt:lpstr>Office Theme</vt:lpstr>
      <vt:lpstr>Model Improvement and Performance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 Improvement and Performance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Improvement and Performance</dc:title>
  <dc:creator>Raj Chauhan</dc:creator>
  <cp:lastModifiedBy>raj chauhan</cp:lastModifiedBy>
  <cp:revision>27</cp:revision>
  <dcterms:created xsi:type="dcterms:W3CDTF">2023-08-07T07:03:00Z</dcterms:created>
  <dcterms:modified xsi:type="dcterms:W3CDTF">2023-09-11T16:55:10Z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C35BDD68D04C49E4BD93E8504FF45DCD_11</vt:lpwstr>
  </property>
  <property fmtid="{D5CDD505-2E9C-101B-9397-08002B2CF9AE}" pid="3" name="KSOProductBuildVer">
    <vt:lpwstr>1033-12.2.0.13193</vt:lpwstr>
  </property>
</Properties>
</file>